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4" r:id="rId2"/>
  </p:sldMasterIdLst>
  <p:notesMasterIdLst>
    <p:notesMasterId r:id="rId85"/>
  </p:notesMasterIdLst>
  <p:handoutMasterIdLst>
    <p:handoutMasterId r:id="rId86"/>
  </p:handoutMasterIdLst>
  <p:sldIdLst>
    <p:sldId id="256" r:id="rId3"/>
    <p:sldId id="416" r:id="rId4"/>
    <p:sldId id="270" r:id="rId5"/>
    <p:sldId id="337" r:id="rId6"/>
    <p:sldId id="338" r:id="rId7"/>
    <p:sldId id="339" r:id="rId8"/>
    <p:sldId id="340" r:id="rId9"/>
    <p:sldId id="341" r:id="rId10"/>
    <p:sldId id="342" r:id="rId11"/>
    <p:sldId id="343" r:id="rId12"/>
    <p:sldId id="344" r:id="rId13"/>
    <p:sldId id="345" r:id="rId14"/>
    <p:sldId id="346" r:id="rId15"/>
    <p:sldId id="347" r:id="rId16"/>
    <p:sldId id="290" r:id="rId17"/>
    <p:sldId id="294" r:id="rId18"/>
    <p:sldId id="348" r:id="rId19"/>
    <p:sldId id="296" r:id="rId20"/>
    <p:sldId id="353" r:id="rId21"/>
    <p:sldId id="298" r:id="rId22"/>
    <p:sldId id="349" r:id="rId23"/>
    <p:sldId id="350" r:id="rId24"/>
    <p:sldId id="351" r:id="rId25"/>
    <p:sldId id="352" r:id="rId26"/>
    <p:sldId id="354" r:id="rId27"/>
    <p:sldId id="355" r:id="rId28"/>
    <p:sldId id="356" r:id="rId29"/>
    <p:sldId id="358" r:id="rId30"/>
    <p:sldId id="357" r:id="rId31"/>
    <p:sldId id="359" r:id="rId32"/>
    <p:sldId id="360" r:id="rId33"/>
    <p:sldId id="361" r:id="rId34"/>
    <p:sldId id="362" r:id="rId35"/>
    <p:sldId id="363" r:id="rId36"/>
    <p:sldId id="364" r:id="rId37"/>
    <p:sldId id="366" r:id="rId38"/>
    <p:sldId id="367" r:id="rId39"/>
    <p:sldId id="368" r:id="rId40"/>
    <p:sldId id="369" r:id="rId41"/>
    <p:sldId id="370" r:id="rId42"/>
    <p:sldId id="371" r:id="rId43"/>
    <p:sldId id="372" r:id="rId44"/>
    <p:sldId id="373" r:id="rId45"/>
    <p:sldId id="374" r:id="rId46"/>
    <p:sldId id="375" r:id="rId47"/>
    <p:sldId id="376" r:id="rId48"/>
    <p:sldId id="377" r:id="rId49"/>
    <p:sldId id="378" r:id="rId50"/>
    <p:sldId id="379" r:id="rId51"/>
    <p:sldId id="380" r:id="rId52"/>
    <p:sldId id="381" r:id="rId53"/>
    <p:sldId id="382" r:id="rId54"/>
    <p:sldId id="384" r:id="rId55"/>
    <p:sldId id="386" r:id="rId56"/>
    <p:sldId id="387" r:id="rId57"/>
    <p:sldId id="388" r:id="rId58"/>
    <p:sldId id="404" r:id="rId59"/>
    <p:sldId id="399" r:id="rId60"/>
    <p:sldId id="393" r:id="rId61"/>
    <p:sldId id="405" r:id="rId62"/>
    <p:sldId id="408" r:id="rId63"/>
    <p:sldId id="402" r:id="rId64"/>
    <p:sldId id="398" r:id="rId65"/>
    <p:sldId id="406" r:id="rId66"/>
    <p:sldId id="403" r:id="rId67"/>
    <p:sldId id="390" r:id="rId68"/>
    <p:sldId id="392" r:id="rId69"/>
    <p:sldId id="391" r:id="rId70"/>
    <p:sldId id="412" r:id="rId71"/>
    <p:sldId id="413" r:id="rId72"/>
    <p:sldId id="414" r:id="rId73"/>
    <p:sldId id="410" r:id="rId74"/>
    <p:sldId id="411" r:id="rId75"/>
    <p:sldId id="407" r:id="rId76"/>
    <p:sldId id="400" r:id="rId77"/>
    <p:sldId id="401" r:id="rId78"/>
    <p:sldId id="394" r:id="rId79"/>
    <p:sldId id="396" r:id="rId80"/>
    <p:sldId id="397" r:id="rId81"/>
    <p:sldId id="409" r:id="rId82"/>
    <p:sldId id="415" r:id="rId83"/>
    <p:sldId id="336" r:id="rId84"/>
  </p:sldIdLst>
  <p:sldSz cx="9144000" cy="6858000" type="screen4x3"/>
  <p:notesSz cx="7315200" cy="9601200"/>
  <p:custDataLst>
    <p:tags r:id="rId87"/>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45" autoAdjust="0"/>
    <p:restoredTop sz="98475" autoAdjust="0"/>
  </p:normalViewPr>
  <p:slideViewPr>
    <p:cSldViewPr>
      <p:cViewPr varScale="1">
        <p:scale>
          <a:sx n="63" d="100"/>
          <a:sy n="63" d="100"/>
        </p:scale>
        <p:origin x="-114" y="-33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tags" Target="tags/tag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096C59-886E-44DD-AC68-E4F2DD4A254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04B2B0E1-F1B4-4DB2-B152-57AFE157E3F0}">
      <dgm:prSet phldrT="[Text]"/>
      <dgm:spPr/>
      <dgm:t>
        <a:bodyPr/>
        <a:lstStyle/>
        <a:p>
          <a:r>
            <a:rPr lang="en-US" dirty="0" smtClean="0"/>
            <a:t>Boys struggle more that girls </a:t>
          </a:r>
          <a:endParaRPr lang="en-US" dirty="0"/>
        </a:p>
      </dgm:t>
    </dgm:pt>
    <dgm:pt modelId="{E417A970-8BA6-4BDB-B386-833B55876EEF}" type="parTrans" cxnId="{B7067EDC-553E-41D6-8843-C7A98EB599CF}">
      <dgm:prSet/>
      <dgm:spPr/>
      <dgm:t>
        <a:bodyPr/>
        <a:lstStyle/>
        <a:p>
          <a:endParaRPr lang="en-US"/>
        </a:p>
      </dgm:t>
    </dgm:pt>
    <dgm:pt modelId="{EB30E13B-712C-4CB0-963B-420E4605AD05}" type="sibTrans" cxnId="{B7067EDC-553E-41D6-8843-C7A98EB599CF}">
      <dgm:prSet/>
      <dgm:spPr/>
      <dgm:t>
        <a:bodyPr/>
        <a:lstStyle/>
        <a:p>
          <a:endParaRPr lang="en-US"/>
        </a:p>
      </dgm:t>
    </dgm:pt>
    <dgm:pt modelId="{CB798799-50B6-4D6D-93C4-033DA6C64850}">
      <dgm:prSet phldrT="[Text]"/>
      <dgm:spPr/>
      <dgm:t>
        <a:bodyPr/>
        <a:lstStyle/>
        <a:p>
          <a:r>
            <a:rPr lang="en-US" dirty="0" smtClean="0"/>
            <a:t>Can have normal cognitive skills </a:t>
          </a:r>
          <a:endParaRPr lang="en-US" dirty="0"/>
        </a:p>
      </dgm:t>
    </dgm:pt>
    <dgm:pt modelId="{A8C2E045-1FE4-4FDE-A1B5-4CE40C1D92FD}" type="parTrans" cxnId="{DD171BB5-BE9C-4996-A2B4-67E7AC78AC5D}">
      <dgm:prSet/>
      <dgm:spPr/>
      <dgm:t>
        <a:bodyPr/>
        <a:lstStyle/>
        <a:p>
          <a:endParaRPr lang="en-US"/>
        </a:p>
      </dgm:t>
    </dgm:pt>
    <dgm:pt modelId="{84C9AF71-1B01-4E20-991E-ADA89D35600D}" type="sibTrans" cxnId="{DD171BB5-BE9C-4996-A2B4-67E7AC78AC5D}">
      <dgm:prSet/>
      <dgm:spPr/>
      <dgm:t>
        <a:bodyPr/>
        <a:lstStyle/>
        <a:p>
          <a:endParaRPr lang="en-US"/>
        </a:p>
      </dgm:t>
    </dgm:pt>
    <dgm:pt modelId="{A80DDD3C-A0BF-4075-8E57-613045F4A1E7}">
      <dgm:prSet phldrT="[Text]"/>
      <dgm:spPr/>
      <dgm:t>
        <a:bodyPr/>
        <a:lstStyle/>
        <a:p>
          <a:r>
            <a:rPr lang="en-US" dirty="0" smtClean="0"/>
            <a:t>Lack of instruction is not </a:t>
          </a:r>
          <a:r>
            <a:rPr lang="en-US" dirty="0" err="1" smtClean="0"/>
            <a:t>dysgraphia</a:t>
          </a:r>
          <a:r>
            <a:rPr lang="en-US" dirty="0" smtClean="0"/>
            <a:t> </a:t>
          </a:r>
          <a:endParaRPr lang="en-US" dirty="0"/>
        </a:p>
      </dgm:t>
    </dgm:pt>
    <dgm:pt modelId="{0C1E9F52-AD1F-4D45-BE38-BFE3F5BDA8A8}" type="parTrans" cxnId="{76C5B291-D5D3-41CE-8A15-3040B52BB447}">
      <dgm:prSet/>
      <dgm:spPr/>
      <dgm:t>
        <a:bodyPr/>
        <a:lstStyle/>
        <a:p>
          <a:endParaRPr lang="en-US"/>
        </a:p>
      </dgm:t>
    </dgm:pt>
    <dgm:pt modelId="{CF0B609A-87B7-4DBD-B381-0CD84F091AC1}" type="sibTrans" cxnId="{76C5B291-D5D3-41CE-8A15-3040B52BB447}">
      <dgm:prSet/>
      <dgm:spPr/>
      <dgm:t>
        <a:bodyPr/>
        <a:lstStyle/>
        <a:p>
          <a:endParaRPr lang="en-US"/>
        </a:p>
      </dgm:t>
    </dgm:pt>
    <dgm:pt modelId="{54B7B3B2-59B2-4898-8630-CF29EAC624D2}" type="pres">
      <dgm:prSet presAssocID="{DD096C59-886E-44DD-AC68-E4F2DD4A2543}" presName="linear" presStyleCnt="0">
        <dgm:presLayoutVars>
          <dgm:dir/>
          <dgm:animLvl val="lvl"/>
          <dgm:resizeHandles val="exact"/>
        </dgm:presLayoutVars>
      </dgm:prSet>
      <dgm:spPr/>
      <dgm:t>
        <a:bodyPr/>
        <a:lstStyle/>
        <a:p>
          <a:endParaRPr lang="en-US"/>
        </a:p>
      </dgm:t>
    </dgm:pt>
    <dgm:pt modelId="{3DD35CEC-B635-4261-912D-1498CDFF09DE}" type="pres">
      <dgm:prSet presAssocID="{04B2B0E1-F1B4-4DB2-B152-57AFE157E3F0}" presName="parentLin" presStyleCnt="0"/>
      <dgm:spPr/>
    </dgm:pt>
    <dgm:pt modelId="{D06BBDD1-350F-4ACB-8AC7-870434E3C379}" type="pres">
      <dgm:prSet presAssocID="{04B2B0E1-F1B4-4DB2-B152-57AFE157E3F0}" presName="parentLeftMargin" presStyleLbl="node1" presStyleIdx="0" presStyleCnt="3"/>
      <dgm:spPr/>
      <dgm:t>
        <a:bodyPr/>
        <a:lstStyle/>
        <a:p>
          <a:endParaRPr lang="en-US"/>
        </a:p>
      </dgm:t>
    </dgm:pt>
    <dgm:pt modelId="{719BEC64-20BE-4959-91ED-0106169A67C6}" type="pres">
      <dgm:prSet presAssocID="{04B2B0E1-F1B4-4DB2-B152-57AFE157E3F0}" presName="parentText" presStyleLbl="node1" presStyleIdx="0" presStyleCnt="3" custScaleX="142857">
        <dgm:presLayoutVars>
          <dgm:chMax val="0"/>
          <dgm:bulletEnabled val="1"/>
        </dgm:presLayoutVars>
      </dgm:prSet>
      <dgm:spPr/>
      <dgm:t>
        <a:bodyPr/>
        <a:lstStyle/>
        <a:p>
          <a:endParaRPr lang="en-US"/>
        </a:p>
      </dgm:t>
    </dgm:pt>
    <dgm:pt modelId="{5D471995-47B8-4373-B532-ACF9942C9AC6}" type="pres">
      <dgm:prSet presAssocID="{04B2B0E1-F1B4-4DB2-B152-57AFE157E3F0}" presName="negativeSpace" presStyleCnt="0"/>
      <dgm:spPr/>
    </dgm:pt>
    <dgm:pt modelId="{F066240E-D5E5-4874-9BD5-956F5A304C4F}" type="pres">
      <dgm:prSet presAssocID="{04B2B0E1-F1B4-4DB2-B152-57AFE157E3F0}" presName="childText" presStyleLbl="conFgAcc1" presStyleIdx="0" presStyleCnt="3">
        <dgm:presLayoutVars>
          <dgm:bulletEnabled val="1"/>
        </dgm:presLayoutVars>
      </dgm:prSet>
      <dgm:spPr/>
    </dgm:pt>
    <dgm:pt modelId="{989398C9-6398-49A4-A16B-56C5A311C11D}" type="pres">
      <dgm:prSet presAssocID="{EB30E13B-712C-4CB0-963B-420E4605AD05}" presName="spaceBetweenRectangles" presStyleCnt="0"/>
      <dgm:spPr/>
    </dgm:pt>
    <dgm:pt modelId="{E1BF624B-22D7-4E0C-8DAC-CD34D742E351}" type="pres">
      <dgm:prSet presAssocID="{CB798799-50B6-4D6D-93C4-033DA6C64850}" presName="parentLin" presStyleCnt="0"/>
      <dgm:spPr/>
    </dgm:pt>
    <dgm:pt modelId="{463AA55C-70FE-4AA9-B286-4CC989ADF332}" type="pres">
      <dgm:prSet presAssocID="{CB798799-50B6-4D6D-93C4-033DA6C64850}" presName="parentLeftMargin" presStyleLbl="node1" presStyleIdx="0" presStyleCnt="3"/>
      <dgm:spPr/>
      <dgm:t>
        <a:bodyPr/>
        <a:lstStyle/>
        <a:p>
          <a:endParaRPr lang="en-US"/>
        </a:p>
      </dgm:t>
    </dgm:pt>
    <dgm:pt modelId="{2CBA5954-1848-4D4D-A526-98AC420F4D06}" type="pres">
      <dgm:prSet presAssocID="{CB798799-50B6-4D6D-93C4-033DA6C64850}" presName="parentText" presStyleLbl="node1" presStyleIdx="1" presStyleCnt="3" custScaleX="142857">
        <dgm:presLayoutVars>
          <dgm:chMax val="0"/>
          <dgm:bulletEnabled val="1"/>
        </dgm:presLayoutVars>
      </dgm:prSet>
      <dgm:spPr/>
      <dgm:t>
        <a:bodyPr/>
        <a:lstStyle/>
        <a:p>
          <a:endParaRPr lang="en-US"/>
        </a:p>
      </dgm:t>
    </dgm:pt>
    <dgm:pt modelId="{BCA2CB13-3F77-454B-BDA5-33AE5ACED42D}" type="pres">
      <dgm:prSet presAssocID="{CB798799-50B6-4D6D-93C4-033DA6C64850}" presName="negativeSpace" presStyleCnt="0"/>
      <dgm:spPr/>
    </dgm:pt>
    <dgm:pt modelId="{8B648756-370F-417A-B263-D8F6F3171A84}" type="pres">
      <dgm:prSet presAssocID="{CB798799-50B6-4D6D-93C4-033DA6C64850}" presName="childText" presStyleLbl="conFgAcc1" presStyleIdx="1" presStyleCnt="3">
        <dgm:presLayoutVars>
          <dgm:bulletEnabled val="1"/>
        </dgm:presLayoutVars>
      </dgm:prSet>
      <dgm:spPr/>
    </dgm:pt>
    <dgm:pt modelId="{4A3031A0-36D6-4887-9364-71C015199CE1}" type="pres">
      <dgm:prSet presAssocID="{84C9AF71-1B01-4E20-991E-ADA89D35600D}" presName="spaceBetweenRectangles" presStyleCnt="0"/>
      <dgm:spPr/>
    </dgm:pt>
    <dgm:pt modelId="{24681E5D-3D1B-412D-A9F3-0A771733DF30}" type="pres">
      <dgm:prSet presAssocID="{A80DDD3C-A0BF-4075-8E57-613045F4A1E7}" presName="parentLin" presStyleCnt="0"/>
      <dgm:spPr/>
    </dgm:pt>
    <dgm:pt modelId="{A61A8B6D-844B-4BF8-951F-8D249937D31C}" type="pres">
      <dgm:prSet presAssocID="{A80DDD3C-A0BF-4075-8E57-613045F4A1E7}" presName="parentLeftMargin" presStyleLbl="node1" presStyleIdx="1" presStyleCnt="3"/>
      <dgm:spPr/>
      <dgm:t>
        <a:bodyPr/>
        <a:lstStyle/>
        <a:p>
          <a:endParaRPr lang="en-US"/>
        </a:p>
      </dgm:t>
    </dgm:pt>
    <dgm:pt modelId="{841E32A3-E938-4B12-BA99-93FFB2956212}" type="pres">
      <dgm:prSet presAssocID="{A80DDD3C-A0BF-4075-8E57-613045F4A1E7}" presName="parentText" presStyleLbl="node1" presStyleIdx="2" presStyleCnt="3" custScaleX="142857">
        <dgm:presLayoutVars>
          <dgm:chMax val="0"/>
          <dgm:bulletEnabled val="1"/>
        </dgm:presLayoutVars>
      </dgm:prSet>
      <dgm:spPr/>
      <dgm:t>
        <a:bodyPr/>
        <a:lstStyle/>
        <a:p>
          <a:endParaRPr lang="en-US"/>
        </a:p>
      </dgm:t>
    </dgm:pt>
    <dgm:pt modelId="{CAE11942-838B-429D-BEE1-69F2FE1D93F3}" type="pres">
      <dgm:prSet presAssocID="{A80DDD3C-A0BF-4075-8E57-613045F4A1E7}" presName="negativeSpace" presStyleCnt="0"/>
      <dgm:spPr/>
    </dgm:pt>
    <dgm:pt modelId="{B2C29AB9-4157-42EC-AB44-654FB220A7B1}" type="pres">
      <dgm:prSet presAssocID="{A80DDD3C-A0BF-4075-8E57-613045F4A1E7}" presName="childText" presStyleLbl="conFgAcc1" presStyleIdx="2" presStyleCnt="3">
        <dgm:presLayoutVars>
          <dgm:bulletEnabled val="1"/>
        </dgm:presLayoutVars>
      </dgm:prSet>
      <dgm:spPr/>
    </dgm:pt>
  </dgm:ptLst>
  <dgm:cxnLst>
    <dgm:cxn modelId="{8AFF3957-ABD6-4C28-9B59-7FEBC93CB4DA}" type="presOf" srcId="{A80DDD3C-A0BF-4075-8E57-613045F4A1E7}" destId="{841E32A3-E938-4B12-BA99-93FFB2956212}" srcOrd="1" destOrd="0" presId="urn:microsoft.com/office/officeart/2005/8/layout/list1"/>
    <dgm:cxn modelId="{76C5B291-D5D3-41CE-8A15-3040B52BB447}" srcId="{DD096C59-886E-44DD-AC68-E4F2DD4A2543}" destId="{A80DDD3C-A0BF-4075-8E57-613045F4A1E7}" srcOrd="2" destOrd="0" parTransId="{0C1E9F52-AD1F-4D45-BE38-BFE3F5BDA8A8}" sibTransId="{CF0B609A-87B7-4DBD-B381-0CD84F091AC1}"/>
    <dgm:cxn modelId="{B7067EDC-553E-41D6-8843-C7A98EB599CF}" srcId="{DD096C59-886E-44DD-AC68-E4F2DD4A2543}" destId="{04B2B0E1-F1B4-4DB2-B152-57AFE157E3F0}" srcOrd="0" destOrd="0" parTransId="{E417A970-8BA6-4BDB-B386-833B55876EEF}" sibTransId="{EB30E13B-712C-4CB0-963B-420E4605AD05}"/>
    <dgm:cxn modelId="{B629E931-3305-4EFE-A6DC-E13F97F79BED}" type="presOf" srcId="{A80DDD3C-A0BF-4075-8E57-613045F4A1E7}" destId="{A61A8B6D-844B-4BF8-951F-8D249937D31C}" srcOrd="0" destOrd="0" presId="urn:microsoft.com/office/officeart/2005/8/layout/list1"/>
    <dgm:cxn modelId="{26E45914-DA1A-4405-A31C-CE3FA7CA1FFF}" type="presOf" srcId="{CB798799-50B6-4D6D-93C4-033DA6C64850}" destId="{463AA55C-70FE-4AA9-B286-4CC989ADF332}" srcOrd="0" destOrd="0" presId="urn:microsoft.com/office/officeart/2005/8/layout/list1"/>
    <dgm:cxn modelId="{BEB40E18-2ADA-4731-A02C-1C7B4A6A6214}" type="presOf" srcId="{04B2B0E1-F1B4-4DB2-B152-57AFE157E3F0}" destId="{D06BBDD1-350F-4ACB-8AC7-870434E3C379}" srcOrd="0" destOrd="0" presId="urn:microsoft.com/office/officeart/2005/8/layout/list1"/>
    <dgm:cxn modelId="{3E735C0E-7A3A-47DA-9D68-8FC21A7A7449}" type="presOf" srcId="{CB798799-50B6-4D6D-93C4-033DA6C64850}" destId="{2CBA5954-1848-4D4D-A526-98AC420F4D06}" srcOrd="1" destOrd="0" presId="urn:microsoft.com/office/officeart/2005/8/layout/list1"/>
    <dgm:cxn modelId="{779BE970-9204-469D-B38B-E6371E58A32F}" type="presOf" srcId="{DD096C59-886E-44DD-AC68-E4F2DD4A2543}" destId="{54B7B3B2-59B2-4898-8630-CF29EAC624D2}" srcOrd="0" destOrd="0" presId="urn:microsoft.com/office/officeart/2005/8/layout/list1"/>
    <dgm:cxn modelId="{B3C1005D-7C21-4575-A7ED-C90FC4D21508}" type="presOf" srcId="{04B2B0E1-F1B4-4DB2-B152-57AFE157E3F0}" destId="{719BEC64-20BE-4959-91ED-0106169A67C6}" srcOrd="1" destOrd="0" presId="urn:microsoft.com/office/officeart/2005/8/layout/list1"/>
    <dgm:cxn modelId="{DD171BB5-BE9C-4996-A2B4-67E7AC78AC5D}" srcId="{DD096C59-886E-44DD-AC68-E4F2DD4A2543}" destId="{CB798799-50B6-4D6D-93C4-033DA6C64850}" srcOrd="1" destOrd="0" parTransId="{A8C2E045-1FE4-4FDE-A1B5-4CE40C1D92FD}" sibTransId="{84C9AF71-1B01-4E20-991E-ADA89D35600D}"/>
    <dgm:cxn modelId="{5C118E7B-4E38-431E-9AE5-1FA7A599873F}" type="presParOf" srcId="{54B7B3B2-59B2-4898-8630-CF29EAC624D2}" destId="{3DD35CEC-B635-4261-912D-1498CDFF09DE}" srcOrd="0" destOrd="0" presId="urn:microsoft.com/office/officeart/2005/8/layout/list1"/>
    <dgm:cxn modelId="{77AC7DA0-D86A-41A1-8DE6-B80A1A1B947B}" type="presParOf" srcId="{3DD35CEC-B635-4261-912D-1498CDFF09DE}" destId="{D06BBDD1-350F-4ACB-8AC7-870434E3C379}" srcOrd="0" destOrd="0" presId="urn:microsoft.com/office/officeart/2005/8/layout/list1"/>
    <dgm:cxn modelId="{E889A2A1-A672-4792-8066-57F5CD43162F}" type="presParOf" srcId="{3DD35CEC-B635-4261-912D-1498CDFF09DE}" destId="{719BEC64-20BE-4959-91ED-0106169A67C6}" srcOrd="1" destOrd="0" presId="urn:microsoft.com/office/officeart/2005/8/layout/list1"/>
    <dgm:cxn modelId="{2E0A1E83-3D58-4B9B-9F28-B14B95B38B59}" type="presParOf" srcId="{54B7B3B2-59B2-4898-8630-CF29EAC624D2}" destId="{5D471995-47B8-4373-B532-ACF9942C9AC6}" srcOrd="1" destOrd="0" presId="urn:microsoft.com/office/officeart/2005/8/layout/list1"/>
    <dgm:cxn modelId="{600584FA-1A84-4D6F-A359-15CD4D46824B}" type="presParOf" srcId="{54B7B3B2-59B2-4898-8630-CF29EAC624D2}" destId="{F066240E-D5E5-4874-9BD5-956F5A304C4F}" srcOrd="2" destOrd="0" presId="urn:microsoft.com/office/officeart/2005/8/layout/list1"/>
    <dgm:cxn modelId="{F970BEC7-F110-4F56-908B-3CD2DF733307}" type="presParOf" srcId="{54B7B3B2-59B2-4898-8630-CF29EAC624D2}" destId="{989398C9-6398-49A4-A16B-56C5A311C11D}" srcOrd="3" destOrd="0" presId="urn:microsoft.com/office/officeart/2005/8/layout/list1"/>
    <dgm:cxn modelId="{07A3DB64-241C-4A69-B740-D384FDDABDEF}" type="presParOf" srcId="{54B7B3B2-59B2-4898-8630-CF29EAC624D2}" destId="{E1BF624B-22D7-4E0C-8DAC-CD34D742E351}" srcOrd="4" destOrd="0" presId="urn:microsoft.com/office/officeart/2005/8/layout/list1"/>
    <dgm:cxn modelId="{EB2B8DC0-0904-46C8-BF71-B32807DEC945}" type="presParOf" srcId="{E1BF624B-22D7-4E0C-8DAC-CD34D742E351}" destId="{463AA55C-70FE-4AA9-B286-4CC989ADF332}" srcOrd="0" destOrd="0" presId="urn:microsoft.com/office/officeart/2005/8/layout/list1"/>
    <dgm:cxn modelId="{0AE03F20-021E-48B9-A1A8-02771014AB60}" type="presParOf" srcId="{E1BF624B-22D7-4E0C-8DAC-CD34D742E351}" destId="{2CBA5954-1848-4D4D-A526-98AC420F4D06}" srcOrd="1" destOrd="0" presId="urn:microsoft.com/office/officeart/2005/8/layout/list1"/>
    <dgm:cxn modelId="{D5EDDBC8-6457-437E-A40E-CA11416136FE}" type="presParOf" srcId="{54B7B3B2-59B2-4898-8630-CF29EAC624D2}" destId="{BCA2CB13-3F77-454B-BDA5-33AE5ACED42D}" srcOrd="5" destOrd="0" presId="urn:microsoft.com/office/officeart/2005/8/layout/list1"/>
    <dgm:cxn modelId="{20734B22-8DC6-4896-8602-90D87A208779}" type="presParOf" srcId="{54B7B3B2-59B2-4898-8630-CF29EAC624D2}" destId="{8B648756-370F-417A-B263-D8F6F3171A84}" srcOrd="6" destOrd="0" presId="urn:microsoft.com/office/officeart/2005/8/layout/list1"/>
    <dgm:cxn modelId="{9FFF72FB-DDFB-4670-9D6A-123FB0EFD9FA}" type="presParOf" srcId="{54B7B3B2-59B2-4898-8630-CF29EAC624D2}" destId="{4A3031A0-36D6-4887-9364-71C015199CE1}" srcOrd="7" destOrd="0" presId="urn:microsoft.com/office/officeart/2005/8/layout/list1"/>
    <dgm:cxn modelId="{4FE7B4B7-897F-481A-87E1-48156FA006FF}" type="presParOf" srcId="{54B7B3B2-59B2-4898-8630-CF29EAC624D2}" destId="{24681E5D-3D1B-412D-A9F3-0A771733DF30}" srcOrd="8" destOrd="0" presId="urn:microsoft.com/office/officeart/2005/8/layout/list1"/>
    <dgm:cxn modelId="{A18D5695-5D5F-417B-B0D7-7AABAE3AC1D1}" type="presParOf" srcId="{24681E5D-3D1B-412D-A9F3-0A771733DF30}" destId="{A61A8B6D-844B-4BF8-951F-8D249937D31C}" srcOrd="0" destOrd="0" presId="urn:microsoft.com/office/officeart/2005/8/layout/list1"/>
    <dgm:cxn modelId="{4EEA7392-6189-4EE8-81AF-9B7C24916DF1}" type="presParOf" srcId="{24681E5D-3D1B-412D-A9F3-0A771733DF30}" destId="{841E32A3-E938-4B12-BA99-93FFB2956212}" srcOrd="1" destOrd="0" presId="urn:microsoft.com/office/officeart/2005/8/layout/list1"/>
    <dgm:cxn modelId="{9027BF1B-A71A-4594-B2C9-3E404C78BC93}" type="presParOf" srcId="{54B7B3B2-59B2-4898-8630-CF29EAC624D2}" destId="{CAE11942-838B-429D-BEE1-69F2FE1D93F3}" srcOrd="9" destOrd="0" presId="urn:microsoft.com/office/officeart/2005/8/layout/list1"/>
    <dgm:cxn modelId="{E71504BC-A823-4A87-999A-1655DE92874F}" type="presParOf" srcId="{54B7B3B2-59B2-4898-8630-CF29EAC624D2}" destId="{B2C29AB9-4157-42EC-AB44-654FB220A7B1}"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066240E-D5E5-4874-9BD5-956F5A304C4F}">
      <dsp:nvSpPr>
        <dsp:cNvPr id="0" name=""/>
        <dsp:cNvSpPr/>
      </dsp:nvSpPr>
      <dsp:spPr>
        <a:xfrm>
          <a:off x="0" y="464019"/>
          <a:ext cx="6096000" cy="781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9BEC64-20BE-4959-91ED-0106169A67C6}">
      <dsp:nvSpPr>
        <dsp:cNvPr id="0" name=""/>
        <dsp:cNvSpPr/>
      </dsp:nvSpPr>
      <dsp:spPr>
        <a:xfrm>
          <a:off x="290214" y="6459"/>
          <a:ext cx="5804291" cy="9151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en-US" sz="3100" kern="1200" dirty="0" smtClean="0"/>
            <a:t>Boys struggle more that girls </a:t>
          </a:r>
          <a:endParaRPr lang="en-US" sz="3100" kern="1200" dirty="0"/>
        </a:p>
      </dsp:txBody>
      <dsp:txXfrm>
        <a:off x="290214" y="6459"/>
        <a:ext cx="5804291" cy="915120"/>
      </dsp:txXfrm>
    </dsp:sp>
    <dsp:sp modelId="{8B648756-370F-417A-B263-D8F6F3171A84}">
      <dsp:nvSpPr>
        <dsp:cNvPr id="0" name=""/>
        <dsp:cNvSpPr/>
      </dsp:nvSpPr>
      <dsp:spPr>
        <a:xfrm>
          <a:off x="0" y="1870179"/>
          <a:ext cx="6096000" cy="781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BA5954-1848-4D4D-A526-98AC420F4D06}">
      <dsp:nvSpPr>
        <dsp:cNvPr id="0" name=""/>
        <dsp:cNvSpPr/>
      </dsp:nvSpPr>
      <dsp:spPr>
        <a:xfrm>
          <a:off x="290214" y="1412619"/>
          <a:ext cx="5804291" cy="9151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en-US" sz="3100" kern="1200" dirty="0" smtClean="0"/>
            <a:t>Can have normal cognitive skills </a:t>
          </a:r>
          <a:endParaRPr lang="en-US" sz="3100" kern="1200" dirty="0"/>
        </a:p>
      </dsp:txBody>
      <dsp:txXfrm>
        <a:off x="290214" y="1412619"/>
        <a:ext cx="5804291" cy="915120"/>
      </dsp:txXfrm>
    </dsp:sp>
    <dsp:sp modelId="{B2C29AB9-4157-42EC-AB44-654FB220A7B1}">
      <dsp:nvSpPr>
        <dsp:cNvPr id="0" name=""/>
        <dsp:cNvSpPr/>
      </dsp:nvSpPr>
      <dsp:spPr>
        <a:xfrm>
          <a:off x="0" y="3276340"/>
          <a:ext cx="6096000" cy="781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1E32A3-E938-4B12-BA99-93FFB2956212}">
      <dsp:nvSpPr>
        <dsp:cNvPr id="0" name=""/>
        <dsp:cNvSpPr/>
      </dsp:nvSpPr>
      <dsp:spPr>
        <a:xfrm>
          <a:off x="290214" y="2818780"/>
          <a:ext cx="5804291" cy="9151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en-US" sz="3100" kern="1200" dirty="0" smtClean="0"/>
            <a:t>Lack of instruction is not </a:t>
          </a:r>
          <a:r>
            <a:rPr lang="en-US" sz="3100" kern="1200" dirty="0" err="1" smtClean="0"/>
            <a:t>dysgraphia</a:t>
          </a:r>
          <a:r>
            <a:rPr lang="en-US" sz="3100" kern="1200" dirty="0" smtClean="0"/>
            <a:t> </a:t>
          </a:r>
          <a:endParaRPr lang="en-US" sz="3100" kern="1200" dirty="0"/>
        </a:p>
      </dsp:txBody>
      <dsp:txXfrm>
        <a:off x="290214" y="2818780"/>
        <a:ext cx="5804291" cy="915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FD799EAD-716B-4AFB-867C-CBDA4C826787}" type="datetimeFigureOut">
              <a:rPr lang="en-US"/>
              <a:pPr>
                <a:defRPr/>
              </a:pPr>
              <a:t>11/20/2012</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D949C8A0-17A2-49BF-97F1-E245CA1C58A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EC1900BA-904F-420D-925C-137073F5981A}" type="datetimeFigureOut">
              <a:rPr lang="en-US"/>
              <a:pPr>
                <a:defRPr/>
              </a:pPr>
              <a:t>11/20/2012</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0B3B0B01-A777-4335-8FD7-D4FD0EA1CEB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CA0A7B-0695-4192-B3CE-71BF0AEAFDFA}"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B531A0A-FDAD-40AA-983B-46C2AF543DC1}" type="slidenum">
              <a:rPr lang="en-US" smtClean="0"/>
              <a:pPr>
                <a:defRPr/>
              </a:pPr>
              <a:t>40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D42AAAF2-BD93-4911-8CA8-AAFCD7CB7DF9}" type="slidenum">
              <a:rPr lang="en-US" smtClean="0"/>
              <a:pPr>
                <a:defRPr/>
              </a:pPr>
              <a:t>41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1662C3B-BFFB-4BA7-8316-510EE8CEEAAF}" type="slidenum">
              <a:rPr lang="en-US" smtClean="0"/>
              <a:pPr>
                <a:defRPr/>
              </a:pPr>
              <a:t>42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5335982-0DE0-4D43-9A95-E18C8F6764E1}" type="slidenum">
              <a:rPr lang="en-US" smtClean="0"/>
              <a:pPr>
                <a:defRPr/>
              </a:pPr>
              <a:t>43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5DAD763-7073-4728-80BE-DDEF83B7C386}" type="slidenum">
              <a:rPr lang="en-US" smtClean="0"/>
              <a:pPr fontAlgn="base">
                <a:spcBef>
                  <a:spcPct val="0"/>
                </a:spcBef>
                <a:spcAft>
                  <a:spcPct val="0"/>
                </a:spcAft>
                <a:defRPr/>
              </a:pPr>
              <a:t>45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FD948-B517-4F30-8138-0C2358AA0EE3}" type="slidenum">
              <a:rPr lang="en-US" smtClean="0"/>
              <a:pPr fontAlgn="base">
                <a:spcBef>
                  <a:spcPct val="0"/>
                </a:spcBef>
                <a:spcAft>
                  <a:spcPct val="0"/>
                </a:spcAft>
                <a:defRPr/>
              </a:pPr>
              <a:t>49</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4EBB853F-530F-459B-84BD-5D27B37E3D4E}" type="slidenum">
              <a:rPr lang="en-US">
                <a:latin typeface="Arial" pitchFamily="34" charset="0"/>
                <a:ea typeface="MS PGothic" pitchFamily="34" charset="-128"/>
              </a:rPr>
              <a:pPr>
                <a:defRPr/>
              </a:pPr>
              <a:t>55</a:t>
            </a:fld>
            <a:endParaRPr lang="en-US">
              <a:latin typeface="Arial" pitchFamily="34" charset="0"/>
              <a:ea typeface="MS PGothic" pitchFamily="34" charset="-128"/>
            </a:endParaRPr>
          </a:p>
        </p:txBody>
      </p:sp>
      <p:sp>
        <p:nvSpPr>
          <p:cNvPr id="113667"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BC0766CE-3BE3-4023-9B8C-A05551A5CC8B}" type="slidenum">
              <a:rPr lang="en-US" sz="1300"/>
              <a:pPr algn="r" defTabSz="966788"/>
              <a:t>55</a:t>
            </a:fld>
            <a:endParaRPr lang="en-US" sz="1300"/>
          </a:p>
        </p:txBody>
      </p:sp>
      <p:sp>
        <p:nvSpPr>
          <p:cNvPr id="113668" name="Rectangle 2"/>
          <p:cNvSpPr>
            <a:spLocks noRot="1" noChangeArrowheads="1" noTextEdit="1"/>
          </p:cNvSpPr>
          <p:nvPr>
            <p:ph type="sldImg"/>
          </p:nvPr>
        </p:nvSpPr>
        <p:spPr bwMode="auto">
          <a:xfrm>
            <a:off x="1258888" y="720725"/>
            <a:ext cx="4800600" cy="3600450"/>
          </a:xfrm>
          <a:noFill/>
          <a:ln>
            <a:solidFill>
              <a:srgbClr val="000000"/>
            </a:solidFill>
            <a:miter lim="800000"/>
            <a:headEnd/>
            <a:tailEnd/>
          </a:ln>
        </p:spPr>
      </p:sp>
      <p:sp>
        <p:nvSpPr>
          <p:cNvPr id="113669" name="Rectangle 5"/>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buFontTx/>
              <a:buChar char="•"/>
            </a:pPr>
            <a:r>
              <a:rPr lang="en-US" sz="1000" b="1" u="sng" smtClean="0">
                <a:latin typeface="Arial" pitchFamily="34" charset="0"/>
              </a:rPr>
              <a:t>HWT Background</a:t>
            </a:r>
            <a:r>
              <a:rPr lang="en-US" sz="1000" smtClean="0">
                <a:latin typeface="Arial" pitchFamily="34" charset="0"/>
              </a:rPr>
              <a:t> –  HWT was started by Jan Olsen,  an occupational therapist. </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In 1975  her first grade son, John came home crying.</a:t>
            </a:r>
          </a:p>
          <a:p>
            <a:pPr marL="742950" lvl="1" indent="-285750">
              <a:buFontTx/>
              <a:buChar char="•"/>
            </a:pPr>
            <a:r>
              <a:rPr lang="en-US" sz="1000" smtClean="0">
                <a:latin typeface="Arial" pitchFamily="34" charset="0"/>
              </a:rPr>
              <a:t>John said that he had the worst handwriting in the room.</a:t>
            </a:r>
          </a:p>
          <a:p>
            <a:pPr marL="742950" lvl="1" indent="-285750">
              <a:buFontTx/>
              <a:buChar char="•"/>
            </a:pPr>
            <a:r>
              <a:rPr lang="en-US" sz="1000" smtClean="0">
                <a:latin typeface="Arial" pitchFamily="34" charset="0"/>
              </a:rPr>
              <a:t>Jan called the teacher, who said that it was true.  John’s was the worst. </a:t>
            </a:r>
          </a:p>
          <a:p>
            <a:pPr marL="742950" lvl="1" indent="-285750">
              <a:buFontTx/>
              <a:buChar char="•"/>
            </a:pPr>
            <a:r>
              <a:rPr lang="en-US" sz="1000" smtClean="0">
                <a:latin typeface="Arial" pitchFamily="34" charset="0"/>
              </a:rPr>
              <a:t>Teacher suggested testing, but a  complete evaluation revealed no underlying cause for his difficulty. </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Jan asked  the teacher to show her  how to help John – but  the teacher said she didn’t know what to do. She had had  no handwriting training at all</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When Jan realized that his teacher couldn’t help, she went into “Mother Power Mode” She was determined to help him by using an OT approach -  She offered to do a task analysis of printing:</a:t>
            </a:r>
          </a:p>
          <a:p>
            <a:pPr marL="742950" lvl="1" indent="-285750">
              <a:buFontTx/>
              <a:buAutoNum type="arabicPeriod"/>
            </a:pPr>
            <a:r>
              <a:rPr lang="en-US" sz="1000" smtClean="0">
                <a:latin typeface="Arial" pitchFamily="34" charset="0"/>
              </a:rPr>
              <a:t>Started with the easy Capitals </a:t>
            </a:r>
          </a:p>
          <a:p>
            <a:pPr marL="742950" lvl="1" indent="-285750">
              <a:buFontTx/>
              <a:buAutoNum type="arabicPeriod"/>
            </a:pPr>
            <a:r>
              <a:rPr lang="en-US" sz="1000" smtClean="0">
                <a:latin typeface="Arial" pitchFamily="34" charset="0"/>
              </a:rPr>
              <a:t>Moved to Lowercase</a:t>
            </a:r>
          </a:p>
          <a:p>
            <a:pPr marL="742950" lvl="1" indent="-285750">
              <a:buFontTx/>
              <a:buAutoNum type="arabicPeriod"/>
            </a:pPr>
            <a:r>
              <a:rPr lang="en-US" sz="1000" smtClean="0">
                <a:latin typeface="Arial" pitchFamily="34" charset="0"/>
              </a:rPr>
              <a:t>Then to Words &amp; Sentences</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Teacher supported this and let Jan try a new approach. </a:t>
            </a:r>
          </a:p>
          <a:p>
            <a:pPr marL="742950" lvl="1" indent="-285750">
              <a:buFontTx/>
              <a:buChar char="•"/>
            </a:pPr>
            <a:r>
              <a:rPr lang="en-US" sz="1000" smtClean="0">
                <a:latin typeface="Arial" pitchFamily="34" charset="0"/>
              </a:rPr>
              <a:t>She asked Jan to come every morning for 15 minutes to teach four struggling students. </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Results – The success of those 4 children was the start of HWT.</a:t>
            </a:r>
          </a:p>
          <a:p>
            <a:pPr marL="228600" indent="-228600" eaLnBrk="1" hangingPunct="1"/>
            <a:endParaRPr lang="en-US" sz="1000" smtClean="0">
              <a:latin typeface="Arial" pitchFamily="34" charset="0"/>
            </a:endParaRPr>
          </a:p>
          <a:p>
            <a:pPr marL="228600" indent="-228600" eaLnBrk="1" hangingPunct="1"/>
            <a:endParaRPr lang="en-US" smtClean="0">
              <a:latin typeface="Arial" pitchFamily="34" charset="0"/>
            </a:endParaRPr>
          </a:p>
          <a:p>
            <a:pPr marL="228600" indent="-228600" eaLnBrk="1" hangingPunct="1"/>
            <a:endParaRPr lang="en-US"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a:defRPr/>
            </a:pPr>
            <a:fld id="{30C70A4F-23E1-427C-A78D-D87E4C0C35EF}" type="slidenum">
              <a:rPr lang="en-US">
                <a:latin typeface="Arial" pitchFamily="34" charset="0"/>
                <a:ea typeface="MS PGothic" pitchFamily="34" charset="-128"/>
              </a:rPr>
              <a:pPr>
                <a:defRPr/>
              </a:pPr>
              <a:t>56</a:t>
            </a:fld>
            <a:endParaRPr lang="en-US">
              <a:latin typeface="Arial" pitchFamily="34" charset="0"/>
              <a:ea typeface="MS PGothic" pitchFamily="34" charset="-128"/>
            </a:endParaRPr>
          </a:p>
        </p:txBody>
      </p:sp>
      <p:sp>
        <p:nvSpPr>
          <p:cNvPr id="114691"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DCBCFFA2-A7AD-49C2-BDA3-0E3A73637ACB}" type="slidenum">
              <a:rPr lang="en-US" sz="1300"/>
              <a:pPr algn="r" defTabSz="966788"/>
              <a:t>56</a:t>
            </a:fld>
            <a:endParaRPr lang="en-US" sz="1300"/>
          </a:p>
        </p:txBody>
      </p:sp>
      <p:sp>
        <p:nvSpPr>
          <p:cNvPr id="114692" name="Rectangle 2"/>
          <p:cNvSpPr>
            <a:spLocks noRot="1" noChangeArrowheads="1" noTextEdit="1"/>
          </p:cNvSpPr>
          <p:nvPr>
            <p:ph type="sldImg"/>
          </p:nvPr>
        </p:nvSpPr>
        <p:spPr bwMode="auto">
          <a:xfrm>
            <a:off x="1258888" y="720725"/>
            <a:ext cx="4800600" cy="3600450"/>
          </a:xfrm>
          <a:noFill/>
          <a:ln>
            <a:solidFill>
              <a:srgbClr val="000000"/>
            </a:solidFill>
            <a:miter lim="800000"/>
            <a:headEnd/>
            <a:tailEnd/>
          </a:ln>
        </p:spPr>
      </p:sp>
      <p:sp>
        <p:nvSpPr>
          <p:cNvPr id="114693" name="Rectangle 5"/>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r>
              <a:rPr lang="en-US" sz="1000" u="sng" smtClean="0">
                <a:latin typeface="Arial" pitchFamily="34" charset="0"/>
              </a:rPr>
              <a:t>AFTER:  </a:t>
            </a:r>
          </a:p>
          <a:p>
            <a:pPr marL="228600" indent="-228600">
              <a:buFontTx/>
              <a:buChar char="•"/>
            </a:pPr>
            <a:r>
              <a:rPr lang="en-US" sz="1000" smtClean="0">
                <a:latin typeface="Arial" pitchFamily="34" charset="0"/>
              </a:rPr>
              <a:t>People talked and started sending “handwriting children” to Jan.</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While tutoring, Jan developed HWT materials and strategies</a:t>
            </a:r>
          </a:p>
          <a:p>
            <a:pPr marL="228600" indent="-228600" eaLnBrk="1" hangingPunct="1"/>
            <a:endParaRPr lang="en-US" sz="1000"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These are critical because it is about providing structure to eliminate the barriers. When children are learning how to write they don’t have fully functioning executive functioning skills so they not capable of organization yet. This must come from the teacher. </a:t>
            </a:r>
          </a:p>
          <a:p>
            <a:r>
              <a:rPr lang="en-US" smtClean="0"/>
              <a:t>Bad habits in handwriting are hard to break. They are easier to break when structure is in place that eliminates distraction. </a:t>
            </a:r>
          </a:p>
        </p:txBody>
      </p:sp>
      <p:sp>
        <p:nvSpPr>
          <p:cNvPr id="4" name="Slide Number Placeholder 3"/>
          <p:cNvSpPr>
            <a:spLocks noGrp="1"/>
          </p:cNvSpPr>
          <p:nvPr>
            <p:ph type="sldNum" sz="quarter" idx="5"/>
          </p:nvPr>
        </p:nvSpPr>
        <p:spPr/>
        <p:txBody>
          <a:bodyPr/>
          <a:lstStyle/>
          <a:p>
            <a:pPr>
              <a:defRPr/>
            </a:pPr>
            <a:fld id="{28F7814C-FF68-4BFE-B0E7-E4A1AAD25E18}" type="slidenum">
              <a:rPr lang="en-US" smtClean="0"/>
              <a:pPr>
                <a:defRPr/>
              </a:pPr>
              <a:t>58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p:txBody>
          <a:bodyPr/>
          <a:lstStyle/>
          <a:p>
            <a:pPr>
              <a:defRPr/>
            </a:pPr>
            <a:fld id="{92EA8F29-8CB2-4D52-893E-852CB44629F0}" type="slidenum">
              <a:rPr lang="en-US">
                <a:latin typeface="Arial" pitchFamily="34" charset="0"/>
                <a:ea typeface="MS PGothic" pitchFamily="34" charset="-128"/>
              </a:rPr>
              <a:pPr>
                <a:defRPr/>
              </a:pPr>
              <a:t>59</a:t>
            </a:fld>
            <a:endParaRPr lang="en-US">
              <a:latin typeface="Arial" pitchFamily="34" charset="0"/>
              <a:ea typeface="MS PGothic" pitchFamily="34" charset="-128"/>
            </a:endParaRPr>
          </a:p>
        </p:txBody>
      </p:sp>
      <p:sp>
        <p:nvSpPr>
          <p:cNvPr id="116739"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9B8F7989-E169-4E81-9EFD-B92180F80B46}" type="slidenum">
              <a:rPr lang="en-US" sz="1300"/>
              <a:pPr algn="r" defTabSz="966788"/>
              <a:t>59</a:t>
            </a:fld>
            <a:endParaRPr lang="en-US" sz="1300"/>
          </a:p>
        </p:txBody>
      </p:sp>
      <p:sp>
        <p:nvSpPr>
          <p:cNvPr id="116740" name="Rectangle 2"/>
          <p:cNvSpPr>
            <a:spLocks noRot="1" noChangeArrowheads="1" noTextEdit="1"/>
          </p:cNvSpPr>
          <p:nvPr>
            <p:ph type="sldImg"/>
          </p:nvPr>
        </p:nvSpPr>
        <p:spPr bwMode="auto">
          <a:noFill/>
          <a:ln>
            <a:solidFill>
              <a:srgbClr val="000000"/>
            </a:solidFill>
            <a:miter lim="800000"/>
            <a:headEnd/>
            <a:tailEnd/>
          </a:ln>
        </p:spPr>
      </p:sp>
      <p:sp>
        <p:nvSpPr>
          <p:cNvPr id="116741" name="Rectangle 3"/>
          <p:cNvSpPr>
            <a:spLocks noGrp="1" noChangeArrowheads="1"/>
          </p:cNvSpPr>
          <p:nvPr>
            <p:ph type="body" idx="1"/>
          </p:nvPr>
        </p:nvSpPr>
        <p:spPr bwMode="auto">
          <a:xfrm>
            <a:off x="731838" y="4400550"/>
            <a:ext cx="5851525" cy="5200650"/>
          </a:xfrm>
          <a:noFill/>
        </p:spPr>
        <p:txBody>
          <a:bodyPr wrap="square" numCol="1" anchor="t" anchorCtr="0" compatLnSpc="1">
            <a:prstTxWarp prst="textNoShape">
              <a:avLst/>
            </a:prstTxWarp>
          </a:bodyPr>
          <a:lstStyle/>
          <a:p>
            <a:pPr marL="228600" indent="-228600">
              <a:lnSpc>
                <a:spcPct val="90000"/>
              </a:lnSpc>
            </a:pPr>
            <a:r>
              <a:rPr lang="en-US" sz="1000" smtClean="0">
                <a:latin typeface="Arial" pitchFamily="34" charset="0"/>
              </a:rPr>
              <a:t>Demonstrate, Demonstrate, Demonstrate:  </a:t>
            </a:r>
          </a:p>
          <a:p>
            <a:pPr marL="228600" indent="-228600">
              <a:lnSpc>
                <a:spcPct val="90000"/>
              </a:lnSpc>
              <a:buFontTx/>
              <a:buChar char="•"/>
            </a:pPr>
            <a:r>
              <a:rPr lang="en-US" sz="1000" smtClean="0">
                <a:latin typeface="Arial" pitchFamily="34" charset="0"/>
              </a:rPr>
              <a:t>Problem -  Children are having pencil grip problems because we don’t model- teach grip. </a:t>
            </a:r>
          </a:p>
          <a:p>
            <a:pPr marL="228600" indent="-228600">
              <a:lnSpc>
                <a:spcPct val="90000"/>
              </a:lnSpc>
              <a:buFontTx/>
              <a:buChar char="•"/>
            </a:pPr>
            <a:r>
              <a:rPr lang="en-US" sz="1000" smtClean="0">
                <a:latin typeface="Arial" pitchFamily="34" charset="0"/>
              </a:rPr>
              <a:t>History   – For past 20+ years, teachers haven’t been trained to teach handwriting/grip. </a:t>
            </a:r>
          </a:p>
          <a:p>
            <a:pPr marL="228600" indent="-228600">
              <a:lnSpc>
                <a:spcPct val="90000"/>
              </a:lnSpc>
              <a:buFontTx/>
              <a:buChar char="•"/>
            </a:pPr>
            <a:r>
              <a:rPr lang="en-US" sz="1000" smtClean="0">
                <a:latin typeface="Arial" pitchFamily="34" charset="0"/>
              </a:rPr>
              <a:t>Fact  - A pencil is a tool. Tool use is not developmental. Tool use requires instruction.  </a:t>
            </a:r>
          </a:p>
          <a:p>
            <a:pPr marL="228600" indent="-228600">
              <a:lnSpc>
                <a:spcPct val="90000"/>
              </a:lnSpc>
            </a:pPr>
            <a:endParaRPr lang="en-US" sz="1000" smtClean="0">
              <a:latin typeface="Arial" pitchFamily="34" charset="0"/>
            </a:endParaRPr>
          </a:p>
          <a:p>
            <a:pPr marL="228600" indent="-228600">
              <a:lnSpc>
                <a:spcPct val="90000"/>
              </a:lnSpc>
            </a:pPr>
            <a:r>
              <a:rPr lang="en-US" sz="1000" smtClean="0">
                <a:latin typeface="Arial" pitchFamily="34" charset="0"/>
              </a:rPr>
              <a:t>About a Tripod Grip &amp; a Quadropod Grip</a:t>
            </a:r>
          </a:p>
          <a:p>
            <a:pPr marL="228600" indent="-228600">
              <a:lnSpc>
                <a:spcPct val="90000"/>
              </a:lnSpc>
              <a:buFontTx/>
              <a:buChar char="•"/>
            </a:pPr>
            <a:r>
              <a:rPr lang="en-US" sz="1000" smtClean="0">
                <a:latin typeface="Arial" pitchFamily="34" charset="0"/>
              </a:rPr>
              <a:t>A tripod is held with the thumb, pointer and middle finger. A quadropod is held with the thumb, pointer and middle and ring fingers are holding the pencil; </a:t>
            </a:r>
          </a:p>
          <a:p>
            <a:pPr marL="228600" indent="-228600">
              <a:lnSpc>
                <a:spcPct val="90000"/>
              </a:lnSpc>
              <a:buFontTx/>
              <a:buChar char="•"/>
            </a:pPr>
            <a:r>
              <a:rPr lang="en-US" sz="1000" smtClean="0">
                <a:latin typeface="Arial" pitchFamily="34" charset="0"/>
              </a:rPr>
              <a:t>The ring finger and pinky are tucked into the palm.</a:t>
            </a:r>
          </a:p>
          <a:p>
            <a:pPr marL="228600" indent="-228600">
              <a:lnSpc>
                <a:spcPct val="90000"/>
              </a:lnSpc>
              <a:buFontTx/>
              <a:buChar char="•"/>
            </a:pPr>
            <a:r>
              <a:rPr lang="en-US" sz="1000" smtClean="0">
                <a:latin typeface="Arial" pitchFamily="34" charset="0"/>
              </a:rPr>
              <a:t>The middle finger may rest next to the index finger.</a:t>
            </a:r>
          </a:p>
          <a:p>
            <a:pPr marL="228600" indent="-228600">
              <a:lnSpc>
                <a:spcPct val="90000"/>
              </a:lnSpc>
              <a:buFontTx/>
              <a:buChar char="•"/>
            </a:pPr>
            <a:r>
              <a:rPr lang="en-US" sz="1000" smtClean="0">
                <a:latin typeface="Arial" pitchFamily="34" charset="0"/>
              </a:rPr>
              <a:t>The pencil will rest on the ring finger.</a:t>
            </a:r>
          </a:p>
          <a:p>
            <a:pPr marL="228600" indent="-228600">
              <a:lnSpc>
                <a:spcPct val="90000"/>
              </a:lnSpc>
              <a:buFontTx/>
              <a:buChar char="•"/>
            </a:pPr>
            <a:r>
              <a:rPr lang="en-US" sz="1000" smtClean="0">
                <a:latin typeface="Arial" pitchFamily="34" charset="0"/>
              </a:rPr>
              <a:t>This is a good grip for extra stability – very nice for those who need extra support.  (perhaps special needs or low tone –or others - Jan uses it too) </a:t>
            </a:r>
          </a:p>
          <a:p>
            <a:pPr marL="228600" indent="-228600">
              <a:lnSpc>
                <a:spcPct val="90000"/>
              </a:lnSpc>
            </a:pPr>
            <a:endParaRPr lang="en-US" sz="1000" smtClean="0">
              <a:latin typeface="Arial" pitchFamily="34" charset="0"/>
            </a:endParaRPr>
          </a:p>
          <a:p>
            <a:pPr marL="228600" indent="-228600">
              <a:lnSpc>
                <a:spcPct val="90000"/>
              </a:lnSpc>
            </a:pPr>
            <a:r>
              <a:rPr lang="en-US" sz="1000" smtClean="0">
                <a:latin typeface="Arial" pitchFamily="34" charset="0"/>
              </a:rPr>
              <a:t>How can we teach pencil grip? …most important…demonstrate</a:t>
            </a:r>
          </a:p>
          <a:p>
            <a:pPr marL="742950" lvl="1" indent="-285750">
              <a:lnSpc>
                <a:spcPct val="90000"/>
              </a:lnSpc>
              <a:buFontTx/>
              <a:buAutoNum type="arabicPeriod"/>
            </a:pPr>
            <a:r>
              <a:rPr lang="en-US" sz="1000" smtClean="0">
                <a:latin typeface="Arial" pitchFamily="34" charset="0"/>
              </a:rPr>
              <a:t>Teach children to pick up a pencil - separately from writing or drawing </a:t>
            </a:r>
          </a:p>
          <a:p>
            <a:pPr marL="742950" lvl="1" indent="-285750">
              <a:lnSpc>
                <a:spcPct val="90000"/>
              </a:lnSpc>
              <a:buFontTx/>
              <a:buAutoNum type="arabicPeriod"/>
            </a:pPr>
            <a:r>
              <a:rPr lang="en-US" sz="1000" smtClean="0">
                <a:latin typeface="Arial" pitchFamily="34" charset="0"/>
              </a:rPr>
              <a:t>Use the  Rock, Rap, Tap &amp; Learn CD – Track 9 “Picking Up My Pencil” song </a:t>
            </a:r>
          </a:p>
          <a:p>
            <a:pPr marL="742950" lvl="1" indent="-285750">
              <a:lnSpc>
                <a:spcPct val="90000"/>
              </a:lnSpc>
              <a:buFontTx/>
              <a:buAutoNum type="arabicPeriod"/>
            </a:pPr>
            <a:r>
              <a:rPr lang="en-US" sz="1000" smtClean="0">
                <a:latin typeface="Arial" pitchFamily="34" charset="0"/>
              </a:rPr>
              <a:t>Use the Pencil Pick-Ups pages of workbook (we’ll go over on next slide)</a:t>
            </a:r>
          </a:p>
          <a:p>
            <a:pPr marL="228600" indent="-228600" eaLnBrk="1" hangingPunct="1">
              <a:lnSpc>
                <a:spcPct val="90000"/>
              </a:lnSpc>
            </a:pPr>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p:spPr>
      </p:sp>
      <p:sp>
        <p:nvSpPr>
          <p:cNvPr id="993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BD0D5D6-B843-49A7-95EB-6E2A65623FE8}"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 three big systems currently in use in the US include (click) Zaner-Blozer which was invented in the early 20</a:t>
            </a:r>
            <a:r>
              <a:rPr lang="en-US" baseline="30000" smtClean="0"/>
              <a:t>th</a:t>
            </a:r>
            <a:r>
              <a:rPr lang="en-US" smtClean="0"/>
              <a:t> century for the business world, and (click) D’Nealian and Modern Manuscript which are fairly new additions. </a:t>
            </a:r>
          </a:p>
          <a:p>
            <a:endParaRPr lang="en-US" smtClean="0"/>
          </a:p>
          <a:p>
            <a:r>
              <a:rPr lang="en-US" smtClean="0"/>
              <a:t>The system doesn’t really matter but there are some benefits of one from another.</a:t>
            </a:r>
          </a:p>
          <a:p>
            <a:endParaRPr lang="en-US" smtClean="0"/>
          </a:p>
          <a:p>
            <a:r>
              <a:rPr lang="en-US" smtClean="0"/>
              <a:t>If you want to take the approach that handwriting is about sticks and balls and incorporate Handwriting with out Tears then the Zaner-Blozer might be best. </a:t>
            </a:r>
          </a:p>
          <a:p>
            <a:endParaRPr lang="en-US" smtClean="0"/>
          </a:p>
          <a:p>
            <a:r>
              <a:rPr lang="en-US" smtClean="0"/>
              <a:t>If you like the idea of continuous strokes (especially for kids with poor visual spacetial sense and poor motor skills) then Modern Manuscript and D’Nealian might be best. D’Nealian was invented as a means to bridge between manuscript and cursive but gets criticized because of the “monkey tails”. </a:t>
            </a:r>
          </a:p>
          <a:p>
            <a:endParaRPr lang="en-US" smtClean="0"/>
          </a:p>
          <a:p>
            <a:r>
              <a:rPr lang="en-US" smtClean="0"/>
              <a:t>I prefer D’Nealian because it adds an aesthetic value to handwriting, making it more Artistic.  For today’s purposes we are going to focus on D’Nealian. </a:t>
            </a:r>
          </a:p>
          <a:p>
            <a:endParaRPr lang="en-US" smtClean="0"/>
          </a:p>
          <a:p>
            <a:r>
              <a:rPr lang="en-US" smtClean="0"/>
              <a:t>Discuss MonART</a:t>
            </a:r>
          </a:p>
          <a:p>
            <a:endParaRPr lang="en-US" smtClean="0"/>
          </a:p>
        </p:txBody>
      </p:sp>
      <p:sp>
        <p:nvSpPr>
          <p:cNvPr id="4" name="Slide Number Placeholder 3"/>
          <p:cNvSpPr>
            <a:spLocks noGrp="1"/>
          </p:cNvSpPr>
          <p:nvPr>
            <p:ph type="sldNum" sz="quarter" idx="5"/>
          </p:nvPr>
        </p:nvSpPr>
        <p:spPr/>
        <p:txBody>
          <a:bodyPr/>
          <a:lstStyle/>
          <a:p>
            <a:pPr>
              <a:defRPr/>
            </a:pPr>
            <a:fld id="{084FE977-AC27-4157-8272-8DCD0B0E8BFB}" type="slidenum">
              <a:rPr lang="en-US" smtClean="0"/>
              <a:pPr>
                <a:defRPr/>
              </a:pPr>
              <a:t>62</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p:txBody>
          <a:bodyPr/>
          <a:lstStyle/>
          <a:p>
            <a:pPr>
              <a:defRPr/>
            </a:pPr>
            <a:fld id="{886E58D5-F77B-44C7-AE60-008FB35682A5}" type="slidenum">
              <a:rPr lang="en-US">
                <a:latin typeface="Arial" pitchFamily="34" charset="0"/>
                <a:ea typeface="MS PGothic" pitchFamily="34" charset="-128"/>
              </a:rPr>
              <a:pPr>
                <a:defRPr/>
              </a:pPr>
              <a:t>63</a:t>
            </a:fld>
            <a:endParaRPr lang="en-US">
              <a:latin typeface="Arial" pitchFamily="34" charset="0"/>
              <a:ea typeface="MS PGothic" pitchFamily="34" charset="-128"/>
            </a:endParaRPr>
          </a:p>
        </p:txBody>
      </p:sp>
      <p:sp>
        <p:nvSpPr>
          <p:cNvPr id="118787"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88ED0798-C6C6-4B21-8F7F-4C7501827090}" type="slidenum">
              <a:rPr lang="en-US" sz="1300"/>
              <a:pPr algn="r" defTabSz="966788"/>
              <a:t>63</a:t>
            </a:fld>
            <a:endParaRPr lang="en-US" sz="1300"/>
          </a:p>
        </p:txBody>
      </p:sp>
      <p:sp>
        <p:nvSpPr>
          <p:cNvPr id="118788" name="Rectangle 2"/>
          <p:cNvSpPr>
            <a:spLocks noRot="1" noChangeArrowheads="1" noTextEdit="1"/>
          </p:cNvSpPr>
          <p:nvPr>
            <p:ph type="sldImg"/>
          </p:nvPr>
        </p:nvSpPr>
        <p:spPr bwMode="auto">
          <a:xfrm>
            <a:off x="1258888" y="720725"/>
            <a:ext cx="4800600" cy="3600450"/>
          </a:xfrm>
          <a:noFill/>
          <a:ln>
            <a:solidFill>
              <a:srgbClr val="000000"/>
            </a:solidFill>
            <a:miter lim="800000"/>
            <a:headEnd/>
            <a:tailEnd/>
          </a:ln>
        </p:spPr>
      </p:sp>
      <p:sp>
        <p:nvSpPr>
          <p:cNvPr id="118789" name="Rectangle 3"/>
          <p:cNvSpPr>
            <a:spLocks noGrp="1" noChangeArrowheads="1"/>
          </p:cNvSpPr>
          <p:nvPr>
            <p:ph type="body" idx="1"/>
          </p:nvPr>
        </p:nvSpPr>
        <p:spPr bwMode="auto">
          <a:xfrm>
            <a:off x="731838" y="4562475"/>
            <a:ext cx="5851525" cy="4318000"/>
          </a:xfrm>
          <a:noFill/>
        </p:spPr>
        <p:txBody>
          <a:bodyPr wrap="square" numCol="1" anchor="t" anchorCtr="0" compatLnSpc="1">
            <a:prstTxWarp prst="textNoShape">
              <a:avLst/>
            </a:prstTxWarp>
          </a:bodyPr>
          <a:lstStyle/>
          <a:p>
            <a:pPr marL="228600" indent="-228600"/>
            <a:r>
              <a:rPr lang="en-US" sz="1000" b="1" smtClean="0">
                <a:latin typeface="Arial" pitchFamily="34" charset="0"/>
              </a:rPr>
              <a:t>2008 Edition 3</a:t>
            </a:r>
            <a:r>
              <a:rPr lang="en-US" sz="1000" b="1" baseline="30000" smtClean="0">
                <a:latin typeface="Arial" pitchFamily="34" charset="0"/>
              </a:rPr>
              <a:t>rd</a:t>
            </a:r>
            <a:r>
              <a:rPr lang="en-US" sz="1000" b="1" smtClean="0">
                <a:latin typeface="Arial" pitchFamily="34" charset="0"/>
              </a:rPr>
              <a:t> Grade Teacher’s Guide pg. 18</a:t>
            </a:r>
          </a:p>
          <a:p>
            <a:pPr marL="228600" indent="-228600"/>
            <a:r>
              <a:rPr lang="en-US" sz="1000" smtClean="0">
                <a:latin typeface="Arial" pitchFamily="34" charset="0"/>
              </a:rPr>
              <a:t>We are teaching an easier,  more functional cursive than you probably learned. </a:t>
            </a:r>
          </a:p>
          <a:p>
            <a:pPr marL="228600" indent="-228600"/>
            <a:endParaRPr lang="en-US" sz="1000" smtClean="0">
              <a:latin typeface="Arial" pitchFamily="34" charset="0"/>
            </a:endParaRPr>
          </a:p>
          <a:p>
            <a:pPr marL="228600" indent="-228600"/>
            <a:r>
              <a:rPr lang="en-US" sz="1000" smtClean="0">
                <a:latin typeface="Arial" pitchFamily="34" charset="0"/>
              </a:rPr>
              <a:t>The goal is to have it be</a:t>
            </a:r>
          </a:p>
          <a:p>
            <a:pPr marL="742950" lvl="1" indent="-285750">
              <a:buFontTx/>
              <a:buAutoNum type="arabicPeriod"/>
            </a:pPr>
            <a:r>
              <a:rPr lang="en-US" sz="1000" smtClean="0">
                <a:latin typeface="Arial" pitchFamily="34" charset="0"/>
              </a:rPr>
              <a:t>Legible</a:t>
            </a:r>
          </a:p>
          <a:p>
            <a:pPr marL="742950" lvl="1" indent="-285750">
              <a:buFontTx/>
              <a:buAutoNum type="arabicPeriod"/>
            </a:pPr>
            <a:r>
              <a:rPr lang="en-US" sz="1000" smtClean="0">
                <a:latin typeface="Arial" pitchFamily="34" charset="0"/>
              </a:rPr>
              <a:t>Easy to learn</a:t>
            </a:r>
          </a:p>
          <a:p>
            <a:pPr marL="742950" lvl="1" indent="-285750">
              <a:buFontTx/>
              <a:buAutoNum type="arabicPeriod"/>
            </a:pPr>
            <a:r>
              <a:rPr lang="en-US" sz="1000" smtClean="0">
                <a:latin typeface="Arial" pitchFamily="34" charset="0"/>
              </a:rPr>
              <a:t>Connected</a:t>
            </a:r>
          </a:p>
          <a:p>
            <a:pPr marL="742950" lvl="1" indent="-285750">
              <a:buFontTx/>
              <a:buAutoNum type="arabicPeriod"/>
            </a:pPr>
            <a:r>
              <a:rPr lang="en-US" sz="1000" smtClean="0">
                <a:latin typeface="Arial" pitchFamily="34" charset="0"/>
              </a:rPr>
              <a:t>Faster than printing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Once again refer to your district curriculum. One prevailing thought is to start only with lower case and building the motor memory ties to the audition and vision to mastery and then teach the upper case. There are many more lower case letters in all written text then upper case. Once the concept is understood then teach the upper case. </a:t>
            </a:r>
          </a:p>
        </p:txBody>
      </p:sp>
      <p:sp>
        <p:nvSpPr>
          <p:cNvPr id="4" name="Slide Number Placeholder 3"/>
          <p:cNvSpPr>
            <a:spLocks noGrp="1"/>
          </p:cNvSpPr>
          <p:nvPr>
            <p:ph type="sldNum" sz="quarter" idx="5"/>
          </p:nvPr>
        </p:nvSpPr>
        <p:spPr/>
        <p:txBody>
          <a:bodyPr/>
          <a:lstStyle/>
          <a:p>
            <a:pPr>
              <a:defRPr/>
            </a:pPr>
            <a:fld id="{8A7463C8-F535-471D-8FB3-ACDBC0A7882F}" type="slidenum">
              <a:rPr lang="en-US" smtClean="0"/>
              <a:pPr>
                <a:defRPr/>
              </a:pPr>
              <a:t>65</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pPr>
              <a:defRPr/>
            </a:pPr>
            <a:fld id="{EDD39213-9CB6-4D80-9F8C-5F48A1F6A689}" type="slidenum">
              <a:rPr lang="en-US">
                <a:latin typeface="Arial" pitchFamily="34" charset="0"/>
                <a:ea typeface="MS PGothic" pitchFamily="34" charset="-128"/>
              </a:rPr>
              <a:pPr>
                <a:defRPr/>
              </a:pPr>
              <a:t>66</a:t>
            </a:fld>
            <a:endParaRPr lang="en-US">
              <a:latin typeface="Arial" pitchFamily="34" charset="0"/>
              <a:ea typeface="MS PGothic" pitchFamily="34" charset="-128"/>
            </a:endParaRPr>
          </a:p>
        </p:txBody>
      </p:sp>
      <p:sp>
        <p:nvSpPr>
          <p:cNvPr id="120835"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79709DB1-8E86-44CD-8678-C394D901BFED}" type="slidenum">
              <a:rPr lang="en-US" sz="1300"/>
              <a:pPr algn="r" defTabSz="966788"/>
              <a:t>66</a:t>
            </a:fld>
            <a:endParaRPr lang="en-US" sz="1300"/>
          </a:p>
        </p:txBody>
      </p:sp>
      <p:sp>
        <p:nvSpPr>
          <p:cNvPr id="120836" name="Rectangle 5"/>
          <p:cNvSpPr>
            <a:spLocks noRot="1" noChangeArrowheads="1" noTextEdit="1"/>
          </p:cNvSpPr>
          <p:nvPr>
            <p:ph type="sldImg"/>
          </p:nvPr>
        </p:nvSpPr>
        <p:spPr bwMode="auto">
          <a:noFill/>
          <a:ln>
            <a:solidFill>
              <a:srgbClr val="000000"/>
            </a:solidFill>
            <a:miter lim="800000"/>
            <a:headEnd/>
            <a:tailEnd/>
          </a:ln>
        </p:spPr>
      </p:sp>
      <p:sp>
        <p:nvSpPr>
          <p:cNvPr id="120837" name="Rectangle 7"/>
          <p:cNvSpPr>
            <a:spLocks noGrp="1" noChangeArrowheads="1"/>
          </p:cNvSpPr>
          <p:nvPr>
            <p:ph type="body" idx="1"/>
          </p:nvPr>
        </p:nvSpPr>
        <p:spPr bwMode="auto">
          <a:noFill/>
        </p:spPr>
        <p:txBody>
          <a:bodyPr wrap="square" numCol="1" anchor="t" anchorCtr="0" compatLnSpc="1">
            <a:prstTxWarp prst="textNoShape">
              <a:avLst/>
            </a:prstTxWarp>
          </a:bodyPr>
          <a:lstStyle/>
          <a:p>
            <a:pPr>
              <a:lnSpc>
                <a:spcPct val="80000"/>
              </a:lnSpc>
            </a:pPr>
            <a:r>
              <a:rPr lang="en-US" sz="1100" b="1" smtClean="0">
                <a:latin typeface="Arial" pitchFamily="34" charset="0"/>
              </a:rPr>
              <a:t>2008 Edition Kindergarten Teacher Guide </a:t>
            </a:r>
            <a:r>
              <a:rPr lang="en-US" sz="1000" b="1" smtClean="0">
                <a:latin typeface="Arial" pitchFamily="34" charset="0"/>
              </a:rPr>
              <a:t>pg. 40</a:t>
            </a:r>
          </a:p>
          <a:p>
            <a:pPr>
              <a:lnSpc>
                <a:spcPct val="80000"/>
              </a:lnSpc>
            </a:pPr>
            <a:r>
              <a:rPr lang="en-US" sz="1000" b="1" smtClean="0">
                <a:latin typeface="Arial" pitchFamily="34" charset="0"/>
              </a:rPr>
              <a:t>LETTER CARD – Audience Participation   </a:t>
            </a:r>
          </a:p>
          <a:p>
            <a:pPr>
              <a:lnSpc>
                <a:spcPct val="80000"/>
              </a:lnSpc>
            </a:pPr>
            <a:r>
              <a:rPr lang="en-US" sz="1000" b="1" smtClean="0">
                <a:latin typeface="Arial" pitchFamily="34" charset="0"/>
              </a:rPr>
              <a:t>Props: </a:t>
            </a:r>
            <a:r>
              <a:rPr lang="en-US" sz="1000" smtClean="0">
                <a:latin typeface="Arial" pitchFamily="34" charset="0"/>
              </a:rPr>
              <a:t>Letter D</a:t>
            </a:r>
            <a:r>
              <a:rPr lang="en-US" sz="1000" b="1" smtClean="0">
                <a:latin typeface="Arial" pitchFamily="34" charset="0"/>
              </a:rPr>
              <a:t> </a:t>
            </a:r>
            <a:r>
              <a:rPr lang="en-US" sz="1000" smtClean="0">
                <a:latin typeface="Arial" pitchFamily="34" charset="0"/>
              </a:rPr>
              <a:t>Card and Wood Pieces - Audience places Letter D card in front of them.</a:t>
            </a:r>
          </a:p>
          <a:p>
            <a:pPr>
              <a:lnSpc>
                <a:spcPct val="80000"/>
              </a:lnSpc>
            </a:pPr>
            <a:endParaRPr lang="en-US" sz="1000" smtClean="0">
              <a:latin typeface="Arial" pitchFamily="34" charset="0"/>
            </a:endParaRPr>
          </a:p>
          <a:p>
            <a:pPr>
              <a:lnSpc>
                <a:spcPct val="80000"/>
              </a:lnSpc>
            </a:pPr>
            <a:r>
              <a:rPr lang="en-US" sz="1000" b="1" smtClean="0">
                <a:latin typeface="Arial" pitchFamily="34" charset="0"/>
              </a:rPr>
              <a:t>Introduce the </a:t>
            </a:r>
            <a:r>
              <a:rPr lang="en-US" sz="1000" b="1" smtClean="0">
                <a:latin typeface="Arial" pitchFamily="34" charset="0"/>
                <a:sym typeface="Wingdings" pitchFamily="2" charset="2"/>
              </a:rPr>
              <a:t> (smiley face)</a:t>
            </a:r>
          </a:p>
          <a:p>
            <a:pPr marL="742950" lvl="1" indent="-285750">
              <a:lnSpc>
                <a:spcPct val="80000"/>
              </a:lnSpc>
              <a:buFontTx/>
              <a:buChar char="•"/>
            </a:pPr>
            <a:r>
              <a:rPr lang="en-US" sz="1000" smtClean="0">
                <a:latin typeface="Arial" pitchFamily="34" charset="0"/>
              </a:rPr>
              <a:t>The </a:t>
            </a:r>
            <a:r>
              <a:rPr lang="en-US" sz="1000" smtClean="0">
                <a:latin typeface="Arial" pitchFamily="34" charset="0"/>
                <a:sym typeface="Wingdings" pitchFamily="2" charset="2"/>
              </a:rPr>
              <a:t> </a:t>
            </a:r>
            <a:r>
              <a:rPr lang="en-US" sz="1000" smtClean="0">
                <a:latin typeface="Arial" pitchFamily="34" charset="0"/>
              </a:rPr>
              <a:t>is easy to recognize. </a:t>
            </a:r>
          </a:p>
          <a:p>
            <a:pPr marL="742950" lvl="1" indent="-285750">
              <a:lnSpc>
                <a:spcPct val="80000"/>
              </a:lnSpc>
              <a:buFontTx/>
              <a:buChar char="•"/>
            </a:pPr>
            <a:r>
              <a:rPr lang="en-US" sz="1000" smtClean="0">
                <a:latin typeface="Arial" pitchFamily="34" charset="0"/>
              </a:rPr>
              <a:t>The </a:t>
            </a:r>
            <a:r>
              <a:rPr lang="en-US" sz="1000" smtClean="0">
                <a:latin typeface="Arial" pitchFamily="34" charset="0"/>
                <a:sym typeface="Wingdings" pitchFamily="2" charset="2"/>
              </a:rPr>
              <a:t> orients the child to the top – </a:t>
            </a:r>
            <a:r>
              <a:rPr lang="en-US" sz="1000" smtClean="0">
                <a:latin typeface="Arial" pitchFamily="34" charset="0"/>
              </a:rPr>
              <a:t>right-side-up </a:t>
            </a:r>
          </a:p>
          <a:p>
            <a:pPr marL="742950" lvl="1" indent="-285750">
              <a:lnSpc>
                <a:spcPct val="80000"/>
              </a:lnSpc>
              <a:buFontTx/>
              <a:buChar char="•"/>
            </a:pPr>
            <a:r>
              <a:rPr lang="en-US" sz="1000" smtClean="0">
                <a:latin typeface="Arial" pitchFamily="34" charset="0"/>
              </a:rPr>
              <a:t>The </a:t>
            </a:r>
            <a:r>
              <a:rPr lang="en-US" sz="1000" smtClean="0">
                <a:latin typeface="Arial" pitchFamily="34" charset="0"/>
                <a:sym typeface="Wingdings" pitchFamily="2" charset="2"/>
              </a:rPr>
              <a:t> orients the child to the </a:t>
            </a:r>
            <a:r>
              <a:rPr lang="en-US" sz="1000" smtClean="0">
                <a:latin typeface="Arial" pitchFamily="34" charset="0"/>
              </a:rPr>
              <a:t>left </a:t>
            </a:r>
            <a:r>
              <a:rPr lang="en-US" sz="1000" smtClean="0">
                <a:latin typeface="Arial" pitchFamily="34" charset="0"/>
                <a:sym typeface="Wingdings" pitchFamily="2" charset="2"/>
              </a:rPr>
              <a:t>–</a:t>
            </a:r>
            <a:r>
              <a:rPr lang="en-US" sz="1000" smtClean="0">
                <a:latin typeface="Arial" pitchFamily="34" charset="0"/>
              </a:rPr>
              <a:t> left-to-right order</a:t>
            </a:r>
          </a:p>
          <a:p>
            <a:pPr>
              <a:lnSpc>
                <a:spcPct val="80000"/>
              </a:lnSpc>
            </a:pPr>
            <a:r>
              <a:rPr lang="en-US" sz="1000" smtClean="0">
                <a:latin typeface="Arial" pitchFamily="34" charset="0"/>
              </a:rPr>
              <a:t>Say,  English is a top-to-bottom, left-to-right language for reading and writing. </a:t>
            </a:r>
          </a:p>
          <a:p>
            <a:pPr>
              <a:lnSpc>
                <a:spcPct val="80000"/>
              </a:lnSpc>
            </a:pPr>
            <a:r>
              <a:rPr lang="en-US" sz="1000" b="1" smtClean="0">
                <a:latin typeface="Arial" pitchFamily="34" charset="0"/>
              </a:rPr>
              <a:t>Audience Participation -  Have audience: </a:t>
            </a:r>
          </a:p>
          <a:p>
            <a:pPr marL="742950" lvl="1" indent="-285750">
              <a:lnSpc>
                <a:spcPct val="80000"/>
              </a:lnSpc>
              <a:buFontTx/>
              <a:buChar char="•"/>
            </a:pPr>
            <a:r>
              <a:rPr lang="en-US" sz="1000" smtClean="0">
                <a:latin typeface="Arial" pitchFamily="34" charset="0"/>
              </a:rPr>
              <a:t>Take 1 big line, point it to the </a:t>
            </a:r>
            <a:r>
              <a:rPr lang="en-US" sz="1000" smtClean="0">
                <a:latin typeface="Arial" pitchFamily="34" charset="0"/>
                <a:sym typeface="Wingdings" pitchFamily="2" charset="2"/>
              </a:rPr>
              <a:t> and place it on the D’s big line</a:t>
            </a:r>
          </a:p>
          <a:p>
            <a:pPr marL="742950" lvl="1" indent="-285750">
              <a:lnSpc>
                <a:spcPct val="80000"/>
              </a:lnSpc>
              <a:buFontTx/>
              <a:buChar char="•"/>
            </a:pPr>
            <a:r>
              <a:rPr lang="en-US" sz="1000" smtClean="0">
                <a:latin typeface="Arial" pitchFamily="34" charset="0"/>
              </a:rPr>
              <a:t>Take 1 big curve and place it on the D’s big curve </a:t>
            </a:r>
          </a:p>
          <a:p>
            <a:pPr>
              <a:lnSpc>
                <a:spcPct val="80000"/>
              </a:lnSpc>
            </a:pPr>
            <a:r>
              <a:rPr lang="en-US" sz="1000" smtClean="0">
                <a:latin typeface="Arial" pitchFamily="34" charset="0"/>
              </a:rPr>
              <a:t>Say: When the big line is on the left side (under the </a:t>
            </a:r>
            <a:r>
              <a:rPr lang="en-US" sz="1000" smtClean="0">
                <a:latin typeface="Arial" pitchFamily="34" charset="0"/>
                <a:sym typeface="Wingdings" pitchFamily="2" charset="2"/>
              </a:rPr>
              <a:t>) </a:t>
            </a:r>
          </a:p>
          <a:p>
            <a:pPr marL="742950" lvl="1" indent="-285750">
              <a:lnSpc>
                <a:spcPct val="80000"/>
              </a:lnSpc>
              <a:buFontTx/>
              <a:buChar char="•"/>
            </a:pPr>
            <a:r>
              <a:rPr lang="en-US" sz="1000" smtClean="0">
                <a:latin typeface="Arial" pitchFamily="34" charset="0"/>
                <a:sym typeface="Wingdings" pitchFamily="2" charset="2"/>
              </a:rPr>
              <a:t>T</a:t>
            </a:r>
            <a:r>
              <a:rPr lang="en-US" sz="1000" smtClean="0">
                <a:latin typeface="Arial" pitchFamily="34" charset="0"/>
              </a:rPr>
              <a:t>he next part will be on the right side  </a:t>
            </a:r>
          </a:p>
          <a:p>
            <a:pPr marL="742950" lvl="1" indent="-285750">
              <a:lnSpc>
                <a:spcPct val="80000"/>
              </a:lnSpc>
            </a:pPr>
            <a:endParaRPr lang="en-US" sz="1000" b="1" smtClean="0">
              <a:latin typeface="Arial" pitchFamily="34" charset="0"/>
            </a:endParaRPr>
          </a:p>
          <a:p>
            <a:pPr marL="742950" lvl="1" indent="-285750">
              <a:lnSpc>
                <a:spcPct val="80000"/>
              </a:lnSpc>
            </a:pPr>
            <a:r>
              <a:rPr lang="en-US" sz="1000" b="1" smtClean="0">
                <a:latin typeface="Arial" pitchFamily="34" charset="0"/>
              </a:rPr>
              <a:t>Children are ready for D card  if they:</a:t>
            </a:r>
            <a:endParaRPr lang="en-US" sz="1000" smtClean="0">
              <a:latin typeface="Arial" pitchFamily="34" charset="0"/>
            </a:endParaRPr>
          </a:p>
          <a:p>
            <a:pPr>
              <a:lnSpc>
                <a:spcPct val="80000"/>
              </a:lnSpc>
              <a:buFontTx/>
              <a:buAutoNum type="arabicPeriod"/>
            </a:pPr>
            <a:r>
              <a:rPr lang="en-US" sz="1000" smtClean="0">
                <a:latin typeface="Arial" pitchFamily="34" charset="0"/>
              </a:rPr>
              <a:t> Can match the wood pieces (big line, little line, big curve, little curve)</a:t>
            </a:r>
          </a:p>
          <a:p>
            <a:pPr>
              <a:lnSpc>
                <a:spcPct val="80000"/>
              </a:lnSpc>
              <a:buFontTx/>
              <a:buAutoNum type="arabicPeriod"/>
            </a:pPr>
            <a:r>
              <a:rPr lang="en-US" sz="1000" smtClean="0">
                <a:latin typeface="Arial" pitchFamily="34" charset="0"/>
              </a:rPr>
              <a:t> Can move the wood pieces to place on top of card</a:t>
            </a:r>
          </a:p>
          <a:p>
            <a:pPr>
              <a:lnSpc>
                <a:spcPct val="80000"/>
              </a:lnSpc>
              <a:buFontTx/>
              <a:buAutoNum type="arabicPeriod"/>
            </a:pPr>
            <a:r>
              <a:rPr lang="en-US" sz="1000" smtClean="0">
                <a:latin typeface="Arial" pitchFamily="34" charset="0"/>
              </a:rPr>
              <a:t> Can imitate and follow very simple directions </a:t>
            </a:r>
          </a:p>
          <a:p>
            <a:pPr>
              <a:lnSpc>
                <a:spcPct val="80000"/>
              </a:lnSpc>
            </a:pPr>
            <a:endParaRPr lang="en-US" sz="1000" smtClean="0">
              <a:latin typeface="Arial" pitchFamily="34" charset="0"/>
            </a:endParaRPr>
          </a:p>
          <a:p>
            <a:pPr>
              <a:lnSpc>
                <a:spcPct val="80000"/>
              </a:lnSpc>
            </a:pPr>
            <a:r>
              <a:rPr lang="en-US" sz="1000" smtClean="0">
                <a:latin typeface="Arial" pitchFamily="34" charset="0"/>
              </a:rPr>
              <a:t>Tip – Children with Autism often do well with the cards because of their preference for visual learning. </a:t>
            </a:r>
          </a:p>
          <a:p>
            <a:pPr>
              <a:lnSpc>
                <a:spcPct val="80000"/>
              </a:lnSpc>
            </a:pPr>
            <a:endParaRPr lang="en-US" sz="1000" smtClean="0">
              <a:latin typeface="Arial" pitchFamily="34" charset="0"/>
            </a:endParaRPr>
          </a:p>
          <a:p>
            <a:pPr>
              <a:lnSpc>
                <a:spcPct val="80000"/>
              </a:lnSpc>
            </a:pPr>
            <a:r>
              <a:rPr lang="en-US" sz="1000" smtClean="0">
                <a:latin typeface="Arial" pitchFamily="34" charset="0"/>
              </a:rPr>
              <a:t>Also…</a:t>
            </a:r>
          </a:p>
          <a:p>
            <a:pPr>
              <a:lnSpc>
                <a:spcPct val="80000"/>
              </a:lnSpc>
            </a:pPr>
            <a:r>
              <a:rPr lang="en-US" sz="1100" b="1" smtClean="0">
                <a:latin typeface="Arial" pitchFamily="34" charset="0"/>
              </a:rPr>
              <a:t>2008 Edition Kindergarten Teacher Guide </a:t>
            </a:r>
            <a:r>
              <a:rPr lang="en-US" sz="1000" b="1" smtClean="0">
                <a:latin typeface="Arial" pitchFamily="34" charset="0"/>
              </a:rPr>
              <a:t>pg. 41</a:t>
            </a:r>
          </a:p>
          <a:p>
            <a:pPr>
              <a:lnSpc>
                <a:spcPct val="80000"/>
              </a:lnSpc>
            </a:pPr>
            <a:r>
              <a:rPr lang="en-US" sz="1000" smtClean="0">
                <a:latin typeface="Arial" pitchFamily="34" charset="0"/>
              </a:rPr>
              <a:t>Back of Card: Audience – please read detailed instruction </a:t>
            </a:r>
          </a:p>
          <a:p>
            <a:pPr>
              <a:lnSpc>
                <a:spcPct val="80000"/>
              </a:lnSpc>
            </a:pPr>
            <a:endParaRPr lang="en-US" sz="1000" smtClean="0">
              <a:latin typeface="Arial" pitchFamily="34" charset="0"/>
            </a:endParaRPr>
          </a:p>
          <a:p>
            <a:pPr eaLnBrk="1" hangingPunct="1">
              <a:lnSpc>
                <a:spcPct val="80000"/>
              </a:lnSpc>
              <a:buFontTx/>
              <a:buChar char="•"/>
            </a:pPr>
            <a:endParaRPr lang="en-US" sz="1000"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p:txBody>
          <a:bodyPr/>
          <a:lstStyle/>
          <a:p>
            <a:pPr>
              <a:defRPr/>
            </a:pPr>
            <a:fld id="{268AEF3B-BB48-472A-8155-BA8C08559704}" type="slidenum">
              <a:rPr lang="en-US">
                <a:latin typeface="Arial" pitchFamily="34" charset="0"/>
                <a:ea typeface="MS PGothic" pitchFamily="34" charset="-128"/>
              </a:rPr>
              <a:pPr>
                <a:defRPr/>
              </a:pPr>
              <a:t>67</a:t>
            </a:fld>
            <a:endParaRPr lang="en-US">
              <a:latin typeface="Arial" pitchFamily="34" charset="0"/>
              <a:ea typeface="MS PGothic" pitchFamily="34" charset="-128"/>
            </a:endParaRPr>
          </a:p>
        </p:txBody>
      </p:sp>
      <p:sp>
        <p:nvSpPr>
          <p:cNvPr id="121859"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C3190ECD-4466-44D3-8EF4-A17DEDC22E6F}" type="slidenum">
              <a:rPr lang="en-US" sz="1300"/>
              <a:pPr algn="r" defTabSz="966788"/>
              <a:t>67</a:t>
            </a:fld>
            <a:endParaRPr lang="en-US" sz="1300"/>
          </a:p>
        </p:txBody>
      </p:sp>
      <p:sp>
        <p:nvSpPr>
          <p:cNvPr id="121860" name="Rectangle 2"/>
          <p:cNvSpPr>
            <a:spLocks noRot="1" noChangeArrowheads="1" noTextEdit="1"/>
          </p:cNvSpPr>
          <p:nvPr>
            <p:ph type="sldImg"/>
          </p:nvPr>
        </p:nvSpPr>
        <p:spPr bwMode="auto">
          <a:noFill/>
          <a:ln>
            <a:solidFill>
              <a:srgbClr val="000000"/>
            </a:solidFill>
            <a:miter lim="800000"/>
            <a:headEnd/>
            <a:tailEnd/>
          </a:ln>
        </p:spPr>
      </p:sp>
      <p:sp>
        <p:nvSpPr>
          <p:cNvPr id="12186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190500" indent="-190500"/>
            <a:r>
              <a:rPr lang="en-US" sz="1100" b="1" smtClean="0">
                <a:latin typeface="Arial" pitchFamily="34" charset="0"/>
              </a:rPr>
              <a:t>2008 Edition Kindergarten Teacher Guide </a:t>
            </a:r>
            <a:r>
              <a:rPr lang="en-US" sz="1000" b="1" smtClean="0">
                <a:latin typeface="Arial" pitchFamily="34" charset="0"/>
              </a:rPr>
              <a:t>pg. 22</a:t>
            </a:r>
          </a:p>
          <a:p>
            <a:pPr marL="190500" indent="-190500"/>
            <a:endParaRPr lang="en-US" sz="1000" b="1" smtClean="0">
              <a:latin typeface="Arial" pitchFamily="34" charset="0"/>
            </a:endParaRPr>
          </a:p>
          <a:p>
            <a:pPr marL="190500" indent="-190500"/>
            <a:r>
              <a:rPr lang="en-US" sz="1000" smtClean="0">
                <a:latin typeface="Arial" pitchFamily="34" charset="0"/>
              </a:rPr>
              <a:t>Presenter explains by writing examples on flip chart </a:t>
            </a:r>
          </a:p>
          <a:p>
            <a:pPr marL="742950" lvl="1" indent="-285750">
              <a:buFontTx/>
              <a:buChar char="•"/>
            </a:pPr>
            <a:r>
              <a:rPr lang="en-US" sz="1000" smtClean="0">
                <a:latin typeface="Arial" pitchFamily="34" charset="0"/>
              </a:rPr>
              <a:t>Capitals start in 1 place –  the top 		ABEF</a:t>
            </a:r>
          </a:p>
          <a:p>
            <a:pPr marL="742950" lvl="1" indent="-285750">
              <a:buFontTx/>
              <a:buChar char="•"/>
            </a:pPr>
            <a:r>
              <a:rPr lang="en-US" sz="1000" smtClean="0">
                <a:latin typeface="Arial" pitchFamily="34" charset="0"/>
              </a:rPr>
              <a:t>Capitals are 1  size  		ALL TALL</a:t>
            </a:r>
          </a:p>
          <a:p>
            <a:pPr marL="742950" lvl="1" indent="-285750">
              <a:buFontTx/>
              <a:buChar char="•"/>
            </a:pPr>
            <a:r>
              <a:rPr lang="en-US" sz="1000" smtClean="0">
                <a:latin typeface="Arial" pitchFamily="34" charset="0"/>
              </a:rPr>
              <a:t>Capitals are in 1  position 		DOG</a:t>
            </a:r>
          </a:p>
          <a:p>
            <a:pPr marL="190500" indent="-190500"/>
            <a:endParaRPr lang="en-US" sz="1000" smtClean="0">
              <a:latin typeface="Arial" pitchFamily="34" charset="0"/>
            </a:endParaRPr>
          </a:p>
          <a:p>
            <a:pPr marL="190500" indent="-190500"/>
            <a:r>
              <a:rPr lang="en-US" sz="1000" smtClean="0">
                <a:latin typeface="Arial" pitchFamily="34" charset="0"/>
              </a:rPr>
              <a:t>BUT </a:t>
            </a:r>
          </a:p>
          <a:p>
            <a:pPr marL="742950" lvl="1" indent="-285750">
              <a:buFontTx/>
              <a:buChar char="•"/>
            </a:pPr>
            <a:r>
              <a:rPr lang="en-US" sz="1000" smtClean="0">
                <a:latin typeface="Arial" pitchFamily="34" charset="0"/>
              </a:rPr>
              <a:t>Lowercase start in 4  or more  places 	 a b e f  </a:t>
            </a:r>
          </a:p>
          <a:p>
            <a:pPr marL="742950" lvl="1" indent="-285750">
              <a:buFontTx/>
              <a:buChar char="•"/>
            </a:pPr>
            <a:r>
              <a:rPr lang="en-US" sz="1000" smtClean="0">
                <a:latin typeface="Arial" pitchFamily="34" charset="0"/>
              </a:rPr>
              <a:t>Lowercase have 2 sizes 		TALL DESCENDING small</a:t>
            </a:r>
          </a:p>
          <a:p>
            <a:pPr marL="742950" lvl="1" indent="-285750">
              <a:buFontTx/>
              <a:buChar char="•"/>
            </a:pPr>
            <a:r>
              <a:rPr lang="en-US" sz="1000" smtClean="0">
                <a:latin typeface="Arial" pitchFamily="34" charset="0"/>
              </a:rPr>
              <a:t>Lowercase have 3 positions  		 d o g </a:t>
            </a:r>
          </a:p>
          <a:p>
            <a:pPr marL="190500" indent="-190500"/>
            <a:endParaRPr lang="en-US" sz="1000" smtClean="0">
              <a:latin typeface="Arial" pitchFamily="34" charset="0"/>
            </a:endParaRPr>
          </a:p>
          <a:p>
            <a:pPr marL="190500" indent="-190500"/>
            <a:r>
              <a:rPr lang="en-US" sz="1000" smtClean="0">
                <a:latin typeface="Arial" pitchFamily="34" charset="0"/>
              </a:rPr>
              <a:t>Do the math!</a:t>
            </a:r>
          </a:p>
          <a:p>
            <a:pPr marL="742950" lvl="1" indent="-285750">
              <a:buFontTx/>
              <a:buChar char="•"/>
            </a:pPr>
            <a:r>
              <a:rPr lang="en-US" sz="1000" smtClean="0">
                <a:latin typeface="Arial" pitchFamily="34" charset="0"/>
              </a:rPr>
              <a:t>CAPITALS - 1 x 1 = 1 x 1 = 1</a:t>
            </a:r>
          </a:p>
          <a:p>
            <a:pPr marL="1143000" lvl="2" indent="-228600">
              <a:buFontTx/>
              <a:buChar char="•"/>
            </a:pPr>
            <a:r>
              <a:rPr lang="en-US" sz="1000" smtClean="0">
                <a:latin typeface="Arial" pitchFamily="34" charset="0"/>
              </a:rPr>
              <a:t>If a child starts at the top – it’ll be right</a:t>
            </a:r>
          </a:p>
          <a:p>
            <a:pPr marL="742950" lvl="1" indent="-285750">
              <a:buFontTx/>
              <a:buChar char="•"/>
            </a:pPr>
            <a:r>
              <a:rPr lang="en-US" sz="1000" smtClean="0">
                <a:latin typeface="Arial" pitchFamily="34" charset="0"/>
              </a:rPr>
              <a:t>Lowercase 4 x 2 = 8 x 3 = 24</a:t>
            </a:r>
          </a:p>
          <a:p>
            <a:pPr marL="1143000" lvl="2" indent="-228600">
              <a:buFontTx/>
              <a:buChar char="•"/>
            </a:pPr>
            <a:r>
              <a:rPr lang="en-US" sz="1000" smtClean="0">
                <a:latin typeface="Arial" pitchFamily="34" charset="0"/>
              </a:rPr>
              <a:t>If a child starts anywhere, he has a 1 in 24 chance of getting it right! </a:t>
            </a:r>
          </a:p>
          <a:p>
            <a:pPr marL="190500" indent="-190500"/>
            <a:endParaRPr lang="en-US" sz="1000" smtClean="0">
              <a:latin typeface="Arial" pitchFamily="34" charset="0"/>
            </a:endParaRPr>
          </a:p>
          <a:p>
            <a:pPr marL="190500" indent="-190500">
              <a:buFontTx/>
              <a:buChar char="•"/>
            </a:pPr>
            <a:r>
              <a:rPr lang="en-US" sz="1000" smtClean="0">
                <a:latin typeface="Arial" pitchFamily="34" charset="0"/>
              </a:rPr>
              <a:t>So not only do we believe in capitals first…but we also feel strongly about teaching them in a developmental order based on the previous slide</a:t>
            </a:r>
          </a:p>
          <a:p>
            <a:pPr marL="190500" indent="-190500" eaLnBrk="1" hangingPunct="1"/>
            <a:endParaRPr lang="en-US" smtClean="0">
              <a:latin typeface="Arial" pitchFamily="34" charset="0"/>
            </a:endParaRPr>
          </a:p>
          <a:p>
            <a:pPr marL="190500" indent="-190500" eaLnBrk="1" hangingPunct="1"/>
            <a:endParaRPr lang="en-US"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p:txBody>
          <a:bodyPr/>
          <a:lstStyle/>
          <a:p>
            <a:pPr>
              <a:defRPr/>
            </a:pPr>
            <a:fld id="{7939A8F9-9F64-44B2-8F0C-E46F8A778B57}" type="slidenum">
              <a:rPr lang="en-US">
                <a:latin typeface="Arial" pitchFamily="34" charset="0"/>
                <a:ea typeface="MS PGothic" pitchFamily="34" charset="-128"/>
              </a:rPr>
              <a:pPr>
                <a:defRPr/>
              </a:pPr>
              <a:t>68</a:t>
            </a:fld>
            <a:endParaRPr lang="en-US">
              <a:latin typeface="Arial" pitchFamily="34" charset="0"/>
              <a:ea typeface="MS PGothic" pitchFamily="34" charset="-128"/>
            </a:endParaRPr>
          </a:p>
        </p:txBody>
      </p:sp>
      <p:sp>
        <p:nvSpPr>
          <p:cNvPr id="122883"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25EB94D1-FDC7-4436-A0F1-4776CA9C52BA}" type="slidenum">
              <a:rPr lang="en-US" sz="1300"/>
              <a:pPr algn="r" defTabSz="966788"/>
              <a:t>68</a:t>
            </a:fld>
            <a:endParaRPr lang="en-US" sz="1300"/>
          </a:p>
        </p:txBody>
      </p:sp>
      <p:sp>
        <p:nvSpPr>
          <p:cNvPr id="122884" name="Rectangle 4"/>
          <p:cNvSpPr>
            <a:spLocks noRot="1" noChangeArrowheads="1" noTextEdit="1"/>
          </p:cNvSpPr>
          <p:nvPr>
            <p:ph type="sldImg"/>
          </p:nvPr>
        </p:nvSpPr>
        <p:spPr bwMode="auto">
          <a:noFill/>
          <a:ln>
            <a:solidFill>
              <a:srgbClr val="000000"/>
            </a:solidFill>
            <a:miter lim="800000"/>
            <a:headEnd/>
            <a:tailEnd/>
          </a:ln>
        </p:spPr>
      </p:sp>
      <p:sp>
        <p:nvSpPr>
          <p:cNvPr id="122885" name="Rectangle 5"/>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r>
              <a:rPr lang="en-US" sz="1100" b="1" smtClean="0">
                <a:latin typeface="Arial" pitchFamily="34" charset="0"/>
              </a:rPr>
              <a:t>2008 Edition Kindergarten Teacher Guide </a:t>
            </a:r>
            <a:r>
              <a:rPr lang="en-US" sz="1000" b="1" smtClean="0">
                <a:latin typeface="Arial" pitchFamily="34" charset="0"/>
              </a:rPr>
              <a:t>pg. 20</a:t>
            </a:r>
          </a:p>
          <a:p>
            <a:pPr marL="228600" indent="-228600"/>
            <a:r>
              <a:rPr lang="en-US" sz="1000" smtClean="0">
                <a:latin typeface="Arial" pitchFamily="34" charset="0"/>
              </a:rPr>
              <a:t>Developmental Information about CAPITALS</a:t>
            </a:r>
          </a:p>
          <a:p>
            <a:pPr marL="228600" indent="-228600">
              <a:buFontTx/>
              <a:buChar char="•"/>
            </a:pPr>
            <a:r>
              <a:rPr lang="en-US" sz="1000" smtClean="0">
                <a:latin typeface="Arial" pitchFamily="34" charset="0"/>
              </a:rPr>
              <a:t>This chart helps us know which capitals are easy and which are hard</a:t>
            </a:r>
          </a:p>
          <a:p>
            <a:pPr marL="742950" lvl="1" indent="-285750">
              <a:buFontTx/>
              <a:buChar char="•"/>
            </a:pPr>
            <a:r>
              <a:rPr lang="en-US" sz="1000" smtClean="0">
                <a:latin typeface="Arial" pitchFamily="34" charset="0"/>
              </a:rPr>
              <a:t>Audience participation:	</a:t>
            </a:r>
          </a:p>
          <a:p>
            <a:pPr marL="1143000" lvl="2" indent="-228600">
              <a:buFontTx/>
              <a:buChar char="•"/>
            </a:pPr>
            <a:r>
              <a:rPr lang="en-US" sz="1000" smtClean="0">
                <a:latin typeface="Arial" pitchFamily="34" charset="0"/>
              </a:rPr>
              <a:t>A – hard </a:t>
            </a:r>
          </a:p>
          <a:p>
            <a:pPr marL="1143000" lvl="2" indent="-228600">
              <a:buFontTx/>
              <a:buChar char="•"/>
            </a:pPr>
            <a:r>
              <a:rPr lang="en-US" sz="1000" smtClean="0">
                <a:latin typeface="Arial" pitchFamily="34" charset="0"/>
              </a:rPr>
              <a:t>H – easy </a:t>
            </a:r>
          </a:p>
          <a:p>
            <a:pPr marL="1143000" lvl="2" indent="-228600">
              <a:buFontTx/>
              <a:buChar char="•"/>
            </a:pPr>
            <a:r>
              <a:rPr lang="en-US" sz="1000" smtClean="0">
                <a:latin typeface="Arial" pitchFamily="34" charset="0"/>
              </a:rPr>
              <a:t>Z – hard </a:t>
            </a:r>
          </a:p>
          <a:p>
            <a:pPr marL="1143000" lvl="2" indent="-228600">
              <a:buFontTx/>
              <a:buChar char="•"/>
            </a:pPr>
            <a:r>
              <a:rPr lang="en-US" sz="1000" smtClean="0">
                <a:latin typeface="Arial" pitchFamily="34" charset="0"/>
              </a:rPr>
              <a:t>T – easy</a:t>
            </a:r>
          </a:p>
          <a:p>
            <a:pPr marL="228600" indent="-228600">
              <a:buFontTx/>
              <a:buChar char="•"/>
            </a:pPr>
            <a:endParaRPr lang="en-US" sz="1000" smtClean="0">
              <a:latin typeface="Arial" pitchFamily="34" charset="0"/>
            </a:endParaRPr>
          </a:p>
          <a:p>
            <a:pPr marL="228600" indent="-228600">
              <a:buFontTx/>
              <a:buChar char="•"/>
            </a:pPr>
            <a:r>
              <a:rPr lang="en-US" sz="1000" smtClean="0">
                <a:latin typeface="Arial" pitchFamily="34" charset="0"/>
              </a:rPr>
              <a:t>Children </a:t>
            </a:r>
            <a:r>
              <a:rPr lang="en-US" sz="1000" b="1" smtClean="0">
                <a:latin typeface="Arial" pitchFamily="34" charset="0"/>
              </a:rPr>
              <a:t>DO NOT</a:t>
            </a:r>
            <a:r>
              <a:rPr lang="en-US" sz="1000" smtClean="0">
                <a:latin typeface="Arial" pitchFamily="34" charset="0"/>
              </a:rPr>
              <a:t> have to know how to draw a square or triangle to begin learning letters </a:t>
            </a:r>
          </a:p>
          <a:p>
            <a:pPr marL="742950" lvl="1" indent="-285750">
              <a:buFontTx/>
              <a:buChar char="•"/>
            </a:pPr>
            <a:r>
              <a:rPr lang="en-US" sz="1000" smtClean="0">
                <a:latin typeface="Arial" pitchFamily="34" charset="0"/>
              </a:rPr>
              <a:t>They can start with easy letters that use just vertical and horizontal lines </a:t>
            </a:r>
          </a:p>
          <a:p>
            <a:pPr marL="228600" indent="-228600"/>
            <a:endParaRPr lang="en-US" sz="1000" smtClean="0">
              <a:latin typeface="Arial" pitchFamily="34" charset="0"/>
            </a:endParaRPr>
          </a:p>
          <a:p>
            <a:pPr marL="228600" indent="-228600">
              <a:buFontTx/>
              <a:buChar char="•"/>
            </a:pPr>
            <a:r>
              <a:rPr lang="en-US" sz="1000" b="1" smtClean="0">
                <a:latin typeface="Arial" pitchFamily="34" charset="0"/>
              </a:rPr>
              <a:t>BUT</a:t>
            </a:r>
            <a:r>
              <a:rPr lang="en-US" sz="1000" smtClean="0">
                <a:latin typeface="Arial" pitchFamily="34" charset="0"/>
              </a:rPr>
              <a:t> most K children can do all these shapes </a:t>
            </a:r>
          </a:p>
          <a:p>
            <a:pPr marL="742950" lvl="1" indent="-285750">
              <a:buFontTx/>
              <a:buChar char="•"/>
            </a:pPr>
            <a:r>
              <a:rPr lang="en-US" sz="1000" smtClean="0">
                <a:latin typeface="Arial" pitchFamily="34" charset="0"/>
              </a:rPr>
              <a:t>The K  instruction and  Grade 1 and 2 review is based on formation </a:t>
            </a:r>
          </a:p>
          <a:p>
            <a:pPr marL="742950" lvl="1" indent="-285750">
              <a:buFontTx/>
              <a:buChar char="•"/>
            </a:pPr>
            <a:r>
              <a:rPr lang="en-US" sz="1000" smtClean="0">
                <a:latin typeface="Arial" pitchFamily="34" charset="0"/>
              </a:rPr>
              <a:t>Pre-K is a slightly different order for developmental reasons (Refer to Pre-K Teacher Guide pg.10 &amp; 66). </a:t>
            </a:r>
          </a:p>
          <a:p>
            <a:pPr marL="228600" indent="-228600"/>
            <a:r>
              <a:rPr lang="en-US" sz="1000" smtClean="0">
                <a:latin typeface="Arial" pitchFamily="34" charset="0"/>
              </a:rPr>
              <a:t>	</a:t>
            </a:r>
          </a:p>
          <a:p>
            <a:pPr marL="228600" indent="-228600">
              <a:buFontTx/>
              <a:buChar char="•"/>
            </a:pPr>
            <a:r>
              <a:rPr lang="en-US" sz="1000" smtClean="0">
                <a:latin typeface="Arial" pitchFamily="34" charset="0"/>
              </a:rPr>
              <a:t>Want to change the order?</a:t>
            </a:r>
          </a:p>
          <a:p>
            <a:pPr marL="742950" lvl="1" indent="-285750">
              <a:buFontTx/>
              <a:buChar char="•"/>
            </a:pPr>
            <a:r>
              <a:rPr lang="en-US" sz="1000" smtClean="0">
                <a:latin typeface="Arial" pitchFamily="34" charset="0"/>
              </a:rPr>
              <a:t>You can take a letter out of order for a child’s name</a:t>
            </a:r>
          </a:p>
          <a:p>
            <a:pPr marL="1143000" lvl="2" indent="-228600">
              <a:buFontTx/>
              <a:buChar char="•"/>
            </a:pPr>
            <a:r>
              <a:rPr lang="en-US" sz="1000" smtClean="0">
                <a:latin typeface="Arial" pitchFamily="34" charset="0"/>
              </a:rPr>
              <a:t>“Meagan wants to learn M!” - OK</a:t>
            </a:r>
          </a:p>
          <a:p>
            <a:pPr marL="228600" indent="-228600" eaLnBrk="1" hangingPunct="1"/>
            <a:endParaRPr lang="en-US" sz="1000"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p:spPr>
      </p:sp>
      <p:sp>
        <p:nvSpPr>
          <p:cNvPr id="12390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Other programs use cute mneumonic such as clouds, airplanes, flowers and worms. Other uses fish for below the line but the need to learn and hear the vocabulary of top, middle, bottom and under.  It is critical they know these terms as you are going to be spending a lot of time in multi-sensory reading connecting the tactile with the hearing and vision. If they don’t master these terms then too much working memory is spent on trying to figure out what you are asking.</a:t>
            </a:r>
          </a:p>
        </p:txBody>
      </p:sp>
      <p:sp>
        <p:nvSpPr>
          <p:cNvPr id="4" name="Slide Number Placeholder 3"/>
          <p:cNvSpPr>
            <a:spLocks noGrp="1"/>
          </p:cNvSpPr>
          <p:nvPr>
            <p:ph type="sldNum" sz="quarter" idx="5"/>
          </p:nvPr>
        </p:nvSpPr>
        <p:spPr/>
        <p:txBody>
          <a:bodyPr/>
          <a:lstStyle/>
          <a:p>
            <a:pPr>
              <a:defRPr/>
            </a:pPr>
            <a:fld id="{EBF4DEC5-F9DC-41E2-809F-E255C806B377}" type="slidenum">
              <a:rPr lang="en-US" smtClean="0"/>
              <a:pPr>
                <a:defRPr/>
              </a:pPr>
              <a:t>75</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p:spPr>
      </p:sp>
      <p:sp>
        <p:nvSpPr>
          <p:cNvPr id="12493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Clock mnemonic –</a:t>
            </a:r>
          </a:p>
          <a:p>
            <a:endParaRPr lang="en-US" smtClean="0"/>
          </a:p>
          <a:p>
            <a:r>
              <a:rPr lang="en-US" smtClean="0"/>
              <a:t>I like to take an actual clock face and laminate it onto a super enlarged hand writing sheet. The critical times for handwriting are two, four, ten and eight O’clock. I will demonstrate how I use the clock as we focus on the individual letters.</a:t>
            </a:r>
          </a:p>
        </p:txBody>
      </p:sp>
      <p:sp>
        <p:nvSpPr>
          <p:cNvPr id="4" name="Slide Number Placeholder 3"/>
          <p:cNvSpPr>
            <a:spLocks noGrp="1"/>
          </p:cNvSpPr>
          <p:nvPr>
            <p:ph type="sldNum" sz="quarter" idx="5"/>
          </p:nvPr>
        </p:nvSpPr>
        <p:spPr/>
        <p:txBody>
          <a:bodyPr/>
          <a:lstStyle/>
          <a:p>
            <a:pPr>
              <a:defRPr/>
            </a:pPr>
            <a:fld id="{15B98BAC-9D69-4404-9CB1-6BB1BAA5A09C}" type="slidenum">
              <a:rPr lang="en-US" smtClean="0"/>
              <a:pPr>
                <a:defRPr/>
              </a:pPr>
              <a:t>76</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p:txBody>
          <a:bodyPr/>
          <a:lstStyle/>
          <a:p>
            <a:pPr>
              <a:defRPr/>
            </a:pPr>
            <a:fld id="{5538A9C9-9E99-47F1-8AD2-03F231BF5EDD}" type="slidenum">
              <a:rPr lang="en-US">
                <a:latin typeface="Arial" pitchFamily="34" charset="0"/>
                <a:ea typeface="MS PGothic" pitchFamily="34" charset="-128"/>
              </a:rPr>
              <a:pPr>
                <a:defRPr/>
              </a:pPr>
              <a:t>77</a:t>
            </a:fld>
            <a:endParaRPr lang="en-US">
              <a:latin typeface="Arial" pitchFamily="34" charset="0"/>
              <a:ea typeface="MS PGothic" pitchFamily="34" charset="-128"/>
            </a:endParaRPr>
          </a:p>
        </p:txBody>
      </p:sp>
      <p:sp>
        <p:nvSpPr>
          <p:cNvPr id="125955"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89509558-3B4A-4C22-9637-45BA8F46D418}" type="slidenum">
              <a:rPr lang="en-US" sz="1300"/>
              <a:pPr algn="r" defTabSz="966788"/>
              <a:t>77</a:t>
            </a:fld>
            <a:endParaRPr lang="en-US" sz="1300"/>
          </a:p>
        </p:txBody>
      </p:sp>
      <p:sp>
        <p:nvSpPr>
          <p:cNvPr id="125956" name="Rectangle 2"/>
          <p:cNvSpPr>
            <a:spLocks noRot="1" noChangeArrowheads="1" noTextEdit="1"/>
          </p:cNvSpPr>
          <p:nvPr>
            <p:ph type="sldImg"/>
          </p:nvPr>
        </p:nvSpPr>
        <p:spPr bwMode="auto">
          <a:noFill/>
          <a:ln>
            <a:solidFill>
              <a:srgbClr val="000000"/>
            </a:solidFill>
            <a:miter lim="800000"/>
            <a:headEnd/>
            <a:tailEnd/>
          </a:ln>
        </p:spPr>
      </p:sp>
      <p:sp>
        <p:nvSpPr>
          <p:cNvPr id="1259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190500" indent="-190500">
              <a:lnSpc>
                <a:spcPct val="90000"/>
              </a:lnSpc>
            </a:pPr>
            <a:r>
              <a:rPr lang="en-US" sz="1000" smtClean="0">
                <a:latin typeface="Arial" pitchFamily="34" charset="0"/>
              </a:rPr>
              <a:t>Look at these papers!</a:t>
            </a:r>
          </a:p>
          <a:p>
            <a:pPr marL="190500" indent="-190500">
              <a:lnSpc>
                <a:spcPct val="90000"/>
              </a:lnSpc>
              <a:buFontTx/>
              <a:buChar char="•"/>
            </a:pPr>
            <a:r>
              <a:rPr lang="en-US" sz="1000" smtClean="0">
                <a:latin typeface="Arial" pitchFamily="34" charset="0"/>
              </a:rPr>
              <a:t>These are from Jan’s collection. When children come for tutoring, she asks to see their handwriting papers. These are typical, and very revealing examples.</a:t>
            </a:r>
          </a:p>
          <a:p>
            <a:pPr marL="190500" indent="-190500">
              <a:lnSpc>
                <a:spcPct val="90000"/>
              </a:lnSpc>
            </a:pPr>
            <a:endParaRPr lang="en-US" sz="1000" smtClean="0">
              <a:latin typeface="Arial" pitchFamily="34" charset="0"/>
            </a:endParaRPr>
          </a:p>
          <a:p>
            <a:pPr marL="190500" indent="-190500">
              <a:lnSpc>
                <a:spcPct val="90000"/>
              </a:lnSpc>
            </a:pPr>
            <a:r>
              <a:rPr lang="en-US" sz="1000" smtClean="0">
                <a:latin typeface="Arial" pitchFamily="34" charset="0"/>
              </a:rPr>
              <a:t>gggg – Oh dear – they look like sperm! </a:t>
            </a:r>
          </a:p>
          <a:p>
            <a:pPr marL="742950" lvl="1" indent="-285750">
              <a:lnSpc>
                <a:spcPct val="90000"/>
              </a:lnSpc>
              <a:buFontTx/>
              <a:buChar char="•"/>
            </a:pPr>
            <a:r>
              <a:rPr lang="en-US" sz="1000" smtClean="0">
                <a:latin typeface="Arial" pitchFamily="34" charset="0"/>
              </a:rPr>
              <a:t>They’re going in the right direction, but the tails aren’t</a:t>
            </a:r>
          </a:p>
          <a:p>
            <a:pPr marL="742950" lvl="1" indent="-285750">
              <a:lnSpc>
                <a:spcPct val="90000"/>
              </a:lnSpc>
              <a:buFontTx/>
              <a:buChar char="•"/>
            </a:pPr>
            <a:r>
              <a:rPr lang="en-US" sz="1000" smtClean="0">
                <a:latin typeface="Arial" pitchFamily="34" charset="0"/>
              </a:rPr>
              <a:t>Do you really think this practice is helpful? </a:t>
            </a:r>
          </a:p>
          <a:p>
            <a:pPr marL="190500" indent="-190500">
              <a:lnSpc>
                <a:spcPct val="90000"/>
              </a:lnSpc>
            </a:pPr>
            <a:endParaRPr lang="en-US" sz="1000" smtClean="0">
              <a:latin typeface="Arial" pitchFamily="34" charset="0"/>
            </a:endParaRPr>
          </a:p>
          <a:p>
            <a:pPr marL="190500" indent="-190500">
              <a:lnSpc>
                <a:spcPct val="90000"/>
              </a:lnSpc>
            </a:pPr>
            <a:r>
              <a:rPr lang="en-US" sz="1000" smtClean="0">
                <a:latin typeface="Arial" pitchFamily="34" charset="0"/>
              </a:rPr>
              <a:t>Ffff – He copied this f from the model.</a:t>
            </a:r>
          </a:p>
          <a:p>
            <a:pPr marL="742950" lvl="1" indent="-285750">
              <a:lnSpc>
                <a:spcPct val="90000"/>
              </a:lnSpc>
              <a:buFontTx/>
              <a:buChar char="•"/>
            </a:pPr>
            <a:r>
              <a:rPr lang="en-US" sz="1000" smtClean="0">
                <a:latin typeface="Arial" pitchFamily="34" charset="0"/>
              </a:rPr>
              <a:t>He copied this  f from the copy of the model.</a:t>
            </a:r>
          </a:p>
          <a:p>
            <a:pPr marL="742950" lvl="1" indent="-285750">
              <a:lnSpc>
                <a:spcPct val="90000"/>
              </a:lnSpc>
              <a:buFontTx/>
              <a:buChar char="•"/>
            </a:pPr>
            <a:r>
              <a:rPr lang="en-US" sz="1000" smtClean="0">
                <a:latin typeface="Arial" pitchFamily="34" charset="0"/>
              </a:rPr>
              <a:t>He copied this f from the copy of the copy of the model. Etc. </a:t>
            </a:r>
          </a:p>
          <a:p>
            <a:pPr marL="742950" lvl="1" indent="-285750">
              <a:lnSpc>
                <a:spcPct val="90000"/>
              </a:lnSpc>
              <a:buFontTx/>
              <a:buChar char="•"/>
            </a:pPr>
            <a:r>
              <a:rPr lang="en-US" sz="1000" smtClean="0">
                <a:latin typeface="Arial" pitchFamily="34" charset="0"/>
              </a:rPr>
              <a:t>By the time he got here, his f was ruined</a:t>
            </a:r>
          </a:p>
          <a:p>
            <a:pPr marL="190500" indent="-190500">
              <a:lnSpc>
                <a:spcPct val="90000"/>
              </a:lnSpc>
            </a:pPr>
            <a:endParaRPr lang="en-US" sz="1000" smtClean="0">
              <a:latin typeface="Arial" pitchFamily="34" charset="0"/>
            </a:endParaRPr>
          </a:p>
          <a:p>
            <a:pPr marL="190500" indent="-190500">
              <a:lnSpc>
                <a:spcPct val="90000"/>
              </a:lnSpc>
            </a:pPr>
            <a:r>
              <a:rPr lang="en-US" sz="1000" smtClean="0">
                <a:latin typeface="Arial" pitchFamily="34" charset="0"/>
              </a:rPr>
              <a:t>It happens in cursive too. </a:t>
            </a:r>
          </a:p>
          <a:p>
            <a:pPr marL="190500" indent="-190500">
              <a:lnSpc>
                <a:spcPct val="90000"/>
              </a:lnSpc>
            </a:pPr>
            <a:endParaRPr lang="en-US" sz="1000" smtClean="0">
              <a:latin typeface="Arial" pitchFamily="34" charset="0"/>
            </a:endParaRPr>
          </a:p>
          <a:p>
            <a:pPr marL="190500" indent="-190500">
              <a:lnSpc>
                <a:spcPct val="90000"/>
              </a:lnSpc>
            </a:pPr>
            <a:r>
              <a:rPr lang="en-US" sz="1000" b="1" smtClean="0">
                <a:latin typeface="Arial" pitchFamily="34" charset="0"/>
              </a:rPr>
              <a:t>BEST  PRACTICE –  What you practice is what you get! </a:t>
            </a:r>
          </a:p>
          <a:p>
            <a:pPr marL="742950" lvl="1" indent="-285750">
              <a:lnSpc>
                <a:spcPct val="90000"/>
              </a:lnSpc>
              <a:buFontTx/>
              <a:buAutoNum type="arabicPeriod"/>
            </a:pPr>
            <a:r>
              <a:rPr lang="en-US" sz="1000" smtClean="0">
                <a:latin typeface="Arial" pitchFamily="34" charset="0"/>
              </a:rPr>
              <a:t>Children write their best next to the model.</a:t>
            </a:r>
          </a:p>
          <a:p>
            <a:pPr marL="742950" lvl="1" indent="-285750">
              <a:lnSpc>
                <a:spcPct val="90000"/>
              </a:lnSpc>
              <a:buFontTx/>
              <a:buAutoNum type="arabicPeriod"/>
            </a:pPr>
            <a:r>
              <a:rPr lang="en-US" sz="1000" smtClean="0">
                <a:latin typeface="Arial" pitchFamily="34" charset="0"/>
              </a:rPr>
              <a:t>We want children’s best.</a:t>
            </a:r>
          </a:p>
          <a:p>
            <a:pPr marL="742950" lvl="1" indent="-285750">
              <a:lnSpc>
                <a:spcPct val="90000"/>
              </a:lnSpc>
              <a:buFontTx/>
              <a:buAutoNum type="arabicPeriod"/>
            </a:pPr>
            <a:r>
              <a:rPr lang="en-US" sz="1000" smtClean="0">
                <a:latin typeface="Arial" pitchFamily="34" charset="0"/>
              </a:rPr>
              <a:t>We give them a model for every letter. </a:t>
            </a:r>
            <a:endParaRPr lang="en-US" sz="1000" b="1" smtClean="0">
              <a:latin typeface="Arial" pitchFamily="34" charset="0"/>
            </a:endParaRPr>
          </a:p>
          <a:p>
            <a:pPr marL="190500" indent="-190500">
              <a:lnSpc>
                <a:spcPct val="90000"/>
              </a:lnSpc>
            </a:pPr>
            <a:endParaRPr lang="en-US" sz="1000" b="1" smtClean="0">
              <a:latin typeface="Arial" pitchFamily="34" charset="0"/>
            </a:endParaRPr>
          </a:p>
          <a:p>
            <a:pPr marL="190500" indent="-190500">
              <a:lnSpc>
                <a:spcPct val="90000"/>
              </a:lnSpc>
            </a:pPr>
            <a:r>
              <a:rPr lang="en-US" sz="1000" b="1" smtClean="0">
                <a:latin typeface="Arial" pitchFamily="34" charset="0"/>
              </a:rPr>
              <a:t>Note:  Giving children a model for every copy is also left-hand friendly!</a:t>
            </a:r>
          </a:p>
          <a:p>
            <a:pPr marL="190500" indent="-190500">
              <a:lnSpc>
                <a:spcPct val="90000"/>
              </a:lnSpc>
            </a:pPr>
            <a:r>
              <a:rPr lang="en-US" sz="1000" b="1" smtClean="0">
                <a:latin typeface="Arial" pitchFamily="34" charset="0"/>
              </a:rPr>
              <a:t>In some workbooks and worksheets, left-hand can’t see what they’re copying</a:t>
            </a:r>
          </a:p>
          <a:p>
            <a:pPr marL="190500" indent="-190500" eaLnBrk="1" hangingPunct="1">
              <a:lnSpc>
                <a:spcPct val="90000"/>
              </a:lnSpc>
            </a:pPr>
            <a:endParaRPr lang="en-US" sz="1000" smtClean="0">
              <a:latin typeface="Arial" pitchFamily="34" charset="0"/>
            </a:endParaRPr>
          </a:p>
          <a:p>
            <a:pPr marL="190500" indent="-190500" eaLnBrk="1" hangingPunct="1">
              <a:lnSpc>
                <a:spcPct val="90000"/>
              </a:lnSpc>
            </a:pPr>
            <a:endParaRPr lang="en-US"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p:txBody>
          <a:bodyPr/>
          <a:lstStyle/>
          <a:p>
            <a:pPr>
              <a:defRPr/>
            </a:pPr>
            <a:fld id="{75B4C73E-0A46-4812-BC80-277B5E32CFEA}" type="slidenum">
              <a:rPr lang="en-US">
                <a:latin typeface="Arial" pitchFamily="34" charset="0"/>
                <a:ea typeface="MS PGothic" pitchFamily="34" charset="-128"/>
              </a:rPr>
              <a:pPr>
                <a:defRPr/>
              </a:pPr>
              <a:t>78</a:t>
            </a:fld>
            <a:endParaRPr lang="en-US">
              <a:latin typeface="Arial" pitchFamily="34" charset="0"/>
              <a:ea typeface="MS PGothic" pitchFamily="34" charset="-128"/>
            </a:endParaRPr>
          </a:p>
        </p:txBody>
      </p:sp>
      <p:sp>
        <p:nvSpPr>
          <p:cNvPr id="126979"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64FECD7A-CE7C-4E14-B8CB-C290BB56BAE1}" type="slidenum">
              <a:rPr lang="en-US" sz="1300"/>
              <a:pPr algn="r" defTabSz="966788"/>
              <a:t>78</a:t>
            </a:fld>
            <a:endParaRPr lang="en-US" sz="1300"/>
          </a:p>
        </p:txBody>
      </p:sp>
      <p:sp>
        <p:nvSpPr>
          <p:cNvPr id="126980" name="Rectangle 2"/>
          <p:cNvSpPr>
            <a:spLocks noRot="1" noChangeArrowheads="1" noTextEdit="1"/>
          </p:cNvSpPr>
          <p:nvPr>
            <p:ph type="sldImg"/>
          </p:nvPr>
        </p:nvSpPr>
        <p:spPr bwMode="auto">
          <a:noFill/>
          <a:ln>
            <a:solidFill>
              <a:srgbClr val="000000"/>
            </a:solidFill>
            <a:miter lim="800000"/>
            <a:headEnd/>
            <a:tailEnd/>
          </a:ln>
        </p:spPr>
      </p:sp>
      <p:sp>
        <p:nvSpPr>
          <p:cNvPr id="12698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r>
              <a:rPr lang="en-US" sz="1000" b="1" smtClean="0">
                <a:latin typeface="Arial" pitchFamily="34" charset="0"/>
              </a:rPr>
              <a:t>2008 Edition 1</a:t>
            </a:r>
            <a:r>
              <a:rPr lang="en-US" sz="1000" b="1" baseline="30000" smtClean="0">
                <a:latin typeface="Arial" pitchFamily="34" charset="0"/>
              </a:rPr>
              <a:t>st</a:t>
            </a:r>
            <a:r>
              <a:rPr lang="en-US" sz="1000" b="1" smtClean="0">
                <a:latin typeface="Arial" pitchFamily="34" charset="0"/>
              </a:rPr>
              <a:t> Grade Teacher Guide pg. 48</a:t>
            </a:r>
          </a:p>
          <a:p>
            <a:pPr marL="228600" indent="-228600">
              <a:buFontTx/>
              <a:buChar char="•"/>
            </a:pPr>
            <a:r>
              <a:rPr lang="en-US" sz="1000" smtClean="0">
                <a:latin typeface="Arial" pitchFamily="34" charset="0"/>
              </a:rPr>
              <a:t>We use just 2 lines – a base line and a mid line.</a:t>
            </a:r>
          </a:p>
          <a:p>
            <a:pPr marL="742950" lvl="1" indent="-285750">
              <a:buFontTx/>
              <a:buAutoNum type="arabicPeriod"/>
            </a:pPr>
            <a:r>
              <a:rPr lang="en-US" sz="1000" smtClean="0">
                <a:latin typeface="Arial" pitchFamily="34" charset="0"/>
              </a:rPr>
              <a:t>The bottom (base) line keeps writing straight</a:t>
            </a:r>
          </a:p>
          <a:p>
            <a:pPr marL="742950" lvl="1" indent="-285750">
              <a:buFontTx/>
              <a:buAutoNum type="arabicPeriod"/>
            </a:pPr>
            <a:r>
              <a:rPr lang="en-US" sz="1000" smtClean="0">
                <a:latin typeface="Arial" pitchFamily="34" charset="0"/>
              </a:rPr>
              <a:t>The top (mid) line controls the size</a:t>
            </a:r>
          </a:p>
          <a:p>
            <a:pPr marL="742950" lvl="1" indent="-285750"/>
            <a:endParaRPr lang="en-US" sz="1000" smtClean="0">
              <a:latin typeface="Arial" pitchFamily="34" charset="0"/>
            </a:endParaRPr>
          </a:p>
          <a:p>
            <a:pPr marL="228600" indent="-228600">
              <a:buFontTx/>
              <a:buChar char="•"/>
            </a:pPr>
            <a:r>
              <a:rPr lang="en-US" sz="1000" smtClean="0">
                <a:latin typeface="Arial" pitchFamily="34" charset="0"/>
              </a:rPr>
              <a:t>Small letters fit inside the lines. – in the middle space</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Tall letters extend above the lines. – to the top space</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Descending letters go below the lines. – to the bottom space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F0CF31-0D78-4548-ADFF-3D161FDF0E7A}"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p:txBody>
          <a:bodyPr/>
          <a:lstStyle/>
          <a:p>
            <a:pPr>
              <a:defRPr/>
            </a:pPr>
            <a:fld id="{D63D9759-409D-4CDC-9B33-3EDA4363C01E}" type="slidenum">
              <a:rPr lang="en-US">
                <a:latin typeface="Arial" pitchFamily="34" charset="0"/>
                <a:ea typeface="MS PGothic" pitchFamily="34" charset="-128"/>
              </a:rPr>
              <a:pPr>
                <a:defRPr/>
              </a:pPr>
              <a:t>79</a:t>
            </a:fld>
            <a:endParaRPr lang="en-US">
              <a:latin typeface="Arial" pitchFamily="34" charset="0"/>
              <a:ea typeface="MS PGothic" pitchFamily="34" charset="-128"/>
            </a:endParaRPr>
          </a:p>
        </p:txBody>
      </p:sp>
      <p:sp>
        <p:nvSpPr>
          <p:cNvPr id="128003"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8F04EF62-5F64-4B59-9168-818040836855}" type="slidenum">
              <a:rPr lang="en-US" sz="1300"/>
              <a:pPr algn="r" defTabSz="966788"/>
              <a:t>79</a:t>
            </a:fld>
            <a:endParaRPr lang="en-US" sz="1300"/>
          </a:p>
        </p:txBody>
      </p:sp>
      <p:sp>
        <p:nvSpPr>
          <p:cNvPr id="128004" name="Rectangle 2"/>
          <p:cNvSpPr>
            <a:spLocks noRot="1" noChangeArrowheads="1" noTextEdit="1"/>
          </p:cNvSpPr>
          <p:nvPr>
            <p:ph type="sldImg"/>
          </p:nvPr>
        </p:nvSpPr>
        <p:spPr bwMode="auto">
          <a:noFill/>
          <a:ln>
            <a:solidFill>
              <a:srgbClr val="000000"/>
            </a:solidFill>
            <a:miter lim="800000"/>
            <a:headEnd/>
            <a:tailEnd/>
          </a:ln>
        </p:spPr>
      </p:sp>
      <p:sp>
        <p:nvSpPr>
          <p:cNvPr id="128005" name="Rectangle 3"/>
          <p:cNvSpPr>
            <a:spLocks noGrp="1" noChangeArrowheads="1"/>
          </p:cNvSpPr>
          <p:nvPr>
            <p:ph type="body" idx="1"/>
          </p:nvPr>
        </p:nvSpPr>
        <p:spPr bwMode="auto">
          <a:xfrm>
            <a:off x="731838" y="4400550"/>
            <a:ext cx="5851525" cy="4321175"/>
          </a:xfrm>
          <a:noFill/>
        </p:spPr>
        <p:txBody>
          <a:bodyPr wrap="square" numCol="1" anchor="t" anchorCtr="0" compatLnSpc="1">
            <a:prstTxWarp prst="textNoShape">
              <a:avLst/>
            </a:prstTxWarp>
          </a:bodyPr>
          <a:lstStyle/>
          <a:p>
            <a:pPr marL="228600" indent="-228600"/>
            <a:r>
              <a:rPr lang="en-US" sz="1000" smtClean="0">
                <a:latin typeface="Arial" pitchFamily="34" charset="0"/>
              </a:rPr>
              <a:t>LETTER SIZE AND PLACE ACTIVITY  - </a:t>
            </a:r>
          </a:p>
          <a:p>
            <a:pPr marL="228600" indent="-228600"/>
            <a:r>
              <a:rPr lang="en-US" sz="1000" smtClean="0">
                <a:latin typeface="Arial" pitchFamily="34" charset="0"/>
              </a:rPr>
              <a:t>Try this for:</a:t>
            </a:r>
          </a:p>
          <a:p>
            <a:pPr marL="742950" lvl="1" indent="-285750">
              <a:buFontTx/>
              <a:buAutoNum type="arabicPeriod"/>
            </a:pPr>
            <a:r>
              <a:rPr lang="en-US" sz="1000" smtClean="0">
                <a:latin typeface="Arial" pitchFamily="34" charset="0"/>
              </a:rPr>
              <a:t>Children who mix sizes </a:t>
            </a:r>
          </a:p>
          <a:p>
            <a:pPr marL="742950" lvl="1" indent="-285750">
              <a:buFontTx/>
              <a:buAutoNum type="arabicPeriod"/>
            </a:pPr>
            <a:r>
              <a:rPr lang="en-US" sz="1000" smtClean="0">
                <a:latin typeface="Arial" pitchFamily="34" charset="0"/>
              </a:rPr>
              <a:t>Children who do not know small, tall, and descending letters</a:t>
            </a:r>
          </a:p>
          <a:p>
            <a:pPr marL="228600" indent="-228600"/>
            <a:endParaRPr lang="en-US" sz="1000" smtClean="0">
              <a:latin typeface="Arial" pitchFamily="34" charset="0"/>
            </a:endParaRPr>
          </a:p>
          <a:p>
            <a:pPr marL="228600" indent="-228600"/>
            <a:r>
              <a:rPr lang="en-US" sz="1000" smtClean="0">
                <a:latin typeface="Arial" pitchFamily="34" charset="0"/>
              </a:rPr>
              <a:t>Use  words from the Dolch list* and teach them in 3 groups.</a:t>
            </a:r>
            <a:endParaRPr lang="en-US" sz="1000" b="1" smtClean="0">
              <a:latin typeface="Arial" pitchFamily="34" charset="0"/>
            </a:endParaRPr>
          </a:p>
          <a:p>
            <a:pPr marL="742950" lvl="1" indent="-285750">
              <a:buFontTx/>
              <a:buAutoNum type="arabicPeriod"/>
            </a:pPr>
            <a:r>
              <a:rPr lang="en-US" sz="1000" b="1" smtClean="0">
                <a:latin typeface="Arial" pitchFamily="34" charset="0"/>
              </a:rPr>
              <a:t>Teach words with small letters </a:t>
            </a:r>
            <a:r>
              <a:rPr lang="en-US" sz="1000" smtClean="0">
                <a:latin typeface="Arial" pitchFamily="34" charset="0"/>
              </a:rPr>
              <a:t> e  a  o  n  i  r  s  w  u  c  m  v  x  z,   </a:t>
            </a:r>
            <a:r>
              <a:rPr lang="en-US" sz="1000" smtClean="0">
                <a:latin typeface="Arial" pitchFamily="34" charset="0"/>
                <a:sym typeface="Wingdings" pitchFamily="2" charset="2"/>
              </a:rPr>
              <a:t> </a:t>
            </a:r>
            <a:r>
              <a:rPr lang="en-US" sz="1000" smtClean="0">
                <a:latin typeface="Arial" pitchFamily="34" charset="0"/>
              </a:rPr>
              <a:t>can, come, in, is, me, one, was, so, etc.</a:t>
            </a:r>
            <a:endParaRPr lang="en-US" sz="1000" b="1" smtClean="0">
              <a:latin typeface="Arial" pitchFamily="34" charset="0"/>
            </a:endParaRPr>
          </a:p>
          <a:p>
            <a:pPr marL="742950" lvl="1" indent="-285750">
              <a:buFontTx/>
              <a:buAutoNum type="arabicPeriod"/>
            </a:pPr>
            <a:r>
              <a:rPr lang="en-US" sz="1000" b="1" smtClean="0">
                <a:latin typeface="Arial" pitchFamily="34" charset="0"/>
              </a:rPr>
              <a:t>Teach words with tall</a:t>
            </a:r>
            <a:r>
              <a:rPr lang="en-US" sz="1000" smtClean="0">
                <a:latin typeface="Arial" pitchFamily="34" charset="0"/>
              </a:rPr>
              <a:t> t  h  l  d  b  f  k </a:t>
            </a:r>
            <a:r>
              <a:rPr lang="en-US" sz="1000" b="1" smtClean="0">
                <a:latin typeface="Arial" pitchFamily="34" charset="0"/>
              </a:rPr>
              <a:t>and small letters. </a:t>
            </a:r>
          </a:p>
          <a:p>
            <a:pPr marL="1143000" lvl="2" indent="-228600">
              <a:buFontTx/>
              <a:buChar char="•"/>
            </a:pPr>
            <a:r>
              <a:rPr lang="en-US" sz="1000" smtClean="0">
                <a:latin typeface="Arial" pitchFamily="34" charset="0"/>
              </a:rPr>
              <a:t>it, to, at, into, the, that, will, little, etc. </a:t>
            </a:r>
          </a:p>
          <a:p>
            <a:pPr marL="1143000" lvl="2" indent="-228600">
              <a:buFontTx/>
              <a:buChar char="•"/>
            </a:pPr>
            <a:r>
              <a:rPr lang="en-US" sz="1000" smtClean="0">
                <a:latin typeface="Arial" pitchFamily="34" charset="0"/>
              </a:rPr>
              <a:t>Note:  “d” is the only tall letter that does not start up high!  </a:t>
            </a:r>
            <a:endParaRPr lang="en-US" sz="1000" b="1" smtClean="0">
              <a:latin typeface="Arial" pitchFamily="34" charset="0"/>
            </a:endParaRPr>
          </a:p>
          <a:p>
            <a:pPr marL="742950" lvl="1" indent="-285750">
              <a:buFontTx/>
              <a:buAutoNum type="arabicPeriod"/>
            </a:pPr>
            <a:r>
              <a:rPr lang="en-US" sz="1000" b="1" smtClean="0">
                <a:latin typeface="Arial" pitchFamily="34" charset="0"/>
              </a:rPr>
              <a:t>Teach words with descending </a:t>
            </a:r>
            <a:r>
              <a:rPr lang="en-US" sz="1000" smtClean="0">
                <a:latin typeface="Arial" pitchFamily="34" charset="0"/>
              </a:rPr>
              <a:t> g j y p q , </a:t>
            </a:r>
            <a:r>
              <a:rPr lang="en-US" sz="1000" b="1" smtClean="0">
                <a:latin typeface="Arial" pitchFamily="34" charset="0"/>
              </a:rPr>
              <a:t>tall, and small letters.</a:t>
            </a:r>
          </a:p>
          <a:p>
            <a:pPr marL="1143000" lvl="2" indent="-228600">
              <a:buFontTx/>
              <a:buChar char="•"/>
            </a:pPr>
            <a:r>
              <a:rPr lang="en-US" sz="1000" smtClean="0">
                <a:latin typeface="Arial" pitchFamily="34" charset="0"/>
              </a:rPr>
              <a:t>like:  my, play, up, they, yes, get, just, etc.</a:t>
            </a:r>
          </a:p>
          <a:p>
            <a:pPr marL="1143000" lvl="2" indent="-228600">
              <a:buFontTx/>
              <a:buChar char="•"/>
            </a:pPr>
            <a:r>
              <a:rPr lang="en-US" sz="1000" smtClean="0">
                <a:latin typeface="Arial" pitchFamily="34" charset="0"/>
              </a:rPr>
              <a:t>Introducing these letter placements in an organized fashion will help the child master the skill.  Handwriting will be beautiful!</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List of the 250 sight words frequently used in K-3rd grade Just Google “Dolch” to find the words. There are other frequently used word lists too. </a:t>
            </a:r>
          </a:p>
          <a:p>
            <a:pPr marL="228600" indent="-228600">
              <a:buFontTx/>
              <a:buChar char="•"/>
            </a:pPr>
            <a:endParaRPr lang="en-US" sz="1000" smtClean="0">
              <a:latin typeface="Arial" pitchFamily="34" charset="0"/>
            </a:endParaRPr>
          </a:p>
          <a:p>
            <a:pPr marL="228600" indent="-228600">
              <a:buFontTx/>
              <a:buChar char="•"/>
            </a:pPr>
            <a:r>
              <a:rPr lang="en-US" sz="1000" smtClean="0">
                <a:latin typeface="Arial" pitchFamily="34" charset="0"/>
              </a:rPr>
              <a:t>Our goal is not to keep them on 2 line paper forever – but to get their writing fluid enough so they can write on any style of paper.</a:t>
            </a:r>
          </a:p>
          <a:p>
            <a:pPr marL="228600" indent="-228600">
              <a:buFontTx/>
              <a:buChar char="•"/>
            </a:pPr>
            <a:endParaRPr lang="en-US" sz="1000" smtClean="0">
              <a:latin typeface="Arial" pitchFamily="34" charset="0"/>
            </a:endParaRPr>
          </a:p>
          <a:p>
            <a:pPr marL="228600" indent="-228600">
              <a:buFontTx/>
              <a:buChar char="•"/>
            </a:pPr>
            <a:r>
              <a:rPr lang="en-US" sz="1000" smtClean="0">
                <a:latin typeface="Arial" pitchFamily="34" charset="0"/>
              </a:rPr>
              <a:t>We need to teach letter placement in an organized fashion to help the child master the skill. I see so many children who haven’t been taught placement have problems on all kinds of 2 line paper…the key is demonstration…and organized practice!</a:t>
            </a:r>
          </a:p>
          <a:p>
            <a:pPr marL="228600" indent="-228600">
              <a:buFontTx/>
              <a:buChar char="•"/>
            </a:pPr>
            <a:endParaRPr lang="en-US" sz="1000" smtClean="0">
              <a:latin typeface="Arial" pitchFamily="34" charset="0"/>
            </a:endParaRPr>
          </a:p>
          <a:p>
            <a:pPr marL="228600" indent="-228600" eaLnBrk="1" hangingPunct="1">
              <a:buFontTx/>
              <a:buChar char="•"/>
            </a:pPr>
            <a:endParaRPr lang="en-US" smtClean="0">
              <a:latin typeface="Arial" pitchFamily="34" charset="0"/>
            </a:endParaRPr>
          </a:p>
          <a:p>
            <a:pPr marL="228600" indent="-228600" eaLnBrk="1" hangingPunct="1"/>
            <a:endParaRPr lang="en-US" smtClean="0">
              <a:latin typeface="Arial" pitchFamily="34" charset="0"/>
            </a:endParaRPr>
          </a:p>
          <a:p>
            <a:pPr marL="228600" indent="-228600" eaLnBrk="1" hangingPunct="1"/>
            <a:endParaRPr lang="en-US" sz="1000" smtClean="0">
              <a:latin typeface="Arial" pitchFamily="34" charset="0"/>
            </a:endParaRPr>
          </a:p>
          <a:p>
            <a:pPr marL="228600" indent="-228600" eaLnBrk="1" hangingPunct="1"/>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p:spPr>
      </p:sp>
      <p:sp>
        <p:nvSpPr>
          <p:cNvPr id="1013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0CAF661-5576-4FA9-A325-A0ED137AC10A}" type="slidenum">
              <a:rPr lang="en-US" smtClean="0"/>
              <a:pPr fontAlgn="base">
                <a:spcBef>
                  <a:spcPct val="0"/>
                </a:spcBef>
                <a:spcAft>
                  <a:spcPct val="0"/>
                </a:spcAft>
                <a:defRPr/>
              </a:pPr>
              <a:t>24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950FCF-7270-4264-87C7-B1F64B8353F8}" type="slidenum">
              <a:rPr lang="en-US" smtClean="0"/>
              <a:pPr fontAlgn="base">
                <a:spcBef>
                  <a:spcPct val="0"/>
                </a:spcBef>
                <a:spcAft>
                  <a:spcPct val="0"/>
                </a:spcAft>
                <a:defRPr/>
              </a:pPr>
              <a:t>31</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CB18FDB4-3608-484D-98E9-117CB6DC66B8}" type="slidenum">
              <a:rPr lang="en-US" smtClean="0"/>
              <a:pPr>
                <a:defRPr/>
              </a:pPr>
              <a:t>36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Show each carrot and explain the correct sequece.</a:t>
            </a:r>
          </a:p>
          <a:p>
            <a:r>
              <a:rPr lang="en-US" smtClean="0"/>
              <a:t>Have the participants do the second sentence in their practice book. Then show the anwer. </a:t>
            </a:r>
          </a:p>
        </p:txBody>
      </p:sp>
      <p:sp>
        <p:nvSpPr>
          <p:cNvPr id="4" name="Slide Number Placeholder 3"/>
          <p:cNvSpPr>
            <a:spLocks noGrp="1"/>
          </p:cNvSpPr>
          <p:nvPr>
            <p:ph type="sldNum" sz="quarter" idx="5"/>
          </p:nvPr>
        </p:nvSpPr>
        <p:spPr/>
        <p:txBody>
          <a:bodyPr/>
          <a:lstStyle/>
          <a:p>
            <a:pPr>
              <a:defRPr/>
            </a:pPr>
            <a:fld id="{E861DB0B-EE89-4F1B-8650-27E9EDB74A5B}" type="slidenum">
              <a:rPr lang="en-US" smtClean="0"/>
              <a:pPr>
                <a:defRPr/>
              </a:pPr>
              <a:t>37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2D73F76-DE77-40B4-9646-C42ED69AF2E1}" type="slidenum">
              <a:rPr lang="en-US" smtClean="0"/>
              <a:pPr>
                <a:defRPr/>
              </a:pPr>
              <a:t>38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44158C3-B90C-46EF-960C-57C351DA1309}" type="slidenum">
              <a:rPr lang="en-US" smtClean="0"/>
              <a:pPr>
                <a:defRPr/>
              </a:pPr>
              <a:t>39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print">
            <a:lum bright="42000" contrast="-68000"/>
          </a:blip>
          <a:srcRect/>
          <a:stretch>
            <a:fillRect l="-30000" t="-20000" r="-2000" b="12000"/>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86A0B9BF-62F6-4D17-9726-79D8780665EB}" type="datetime8">
              <a:rPr lang="en-US"/>
              <a:pPr>
                <a:defRPr/>
              </a:pPr>
              <a:t>11/20/2012 1:41 PM</a:t>
            </a:fld>
            <a:endParaRPr lang="en-US" dirty="0"/>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sz="1400">
                <a:solidFill>
                  <a:schemeClr val="tx2"/>
                </a:solidFill>
              </a:defRPr>
            </a:lvl1pPr>
          </a:lstStyle>
          <a:p>
            <a:pPr>
              <a:defRPr/>
            </a:pPr>
            <a:fld id="{B7992B7B-787D-4D85-B3BF-6045F3FA42A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EE846580-AAB3-4985-9C41-2E77F0AC73B0}" type="datetime8">
              <a:rPr lang="en-US"/>
              <a:pPr>
                <a:defRPr/>
              </a:pPr>
              <a:t>11/20/2012 1:41 PM</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9B11BB5-15C4-47A0-AF6F-49F4A8C64EAC}" type="slidenum">
              <a:rPr lang="en-US"/>
              <a:pPr>
                <a:defRPr/>
              </a:pPr>
              <a:t>‹#›</a:t>
            </a:fld>
            <a:endParaRPr lang="en-US" sz="1400" dirty="0">
              <a:solidFill>
                <a:srgbClr val="FFFFFF"/>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F4B2C336-4386-4F6C-8F20-86F5CA5B7629}" type="datetime8">
              <a:rPr lang="en-US"/>
              <a:pPr>
                <a:defRPr/>
              </a:pPr>
              <a:t>11/20/2012 1:41 PM</a:t>
            </a:fld>
            <a:endParaRPr lang="en-US" dirty="0"/>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B1C0F053-38BD-4639-9AF1-8EC8B8EC7D2B}" type="slidenum">
              <a:rPr lang="en-US"/>
              <a:pPr>
                <a:defRPr/>
              </a:pPr>
              <a:t>‹#›</a:t>
            </a:fld>
            <a:endParaRPr lang="en-US" sz="1400" dirty="0">
              <a:solidFill>
                <a:srgbClr val="FFFF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455B037C-DE8E-4F05-B629-02FB06EAC4ED}" type="datetime8">
              <a:rPr lang="en-US"/>
              <a:pPr>
                <a:defRPr/>
              </a:pPr>
              <a:t>11/20/2012 1:41 PM</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z="1400">
                <a:solidFill>
                  <a:srgbClr val="FFFFFF"/>
                </a:solidFill>
              </a:defRPr>
            </a:lvl1pPr>
          </a:lstStyle>
          <a:p>
            <a:pPr>
              <a:defRPr/>
            </a:pPr>
            <a:fld id="{7D544D45-CD1F-4DDC-BF36-1592713EE3E6}"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1371600" y="2743200"/>
            <a:ext cx="7123113" cy="1673225"/>
          </a:xfrm>
        </p:spPr>
        <p:txBody>
          <a:bodyPr/>
          <a:lstStyle>
            <a:lvl1pPr>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dirty="0"/>
          </a:p>
        </p:txBody>
      </p:sp>
      <p:sp>
        <p:nvSpPr>
          <p:cNvPr id="7" name="Date Placeholder 11"/>
          <p:cNvSpPr>
            <a:spLocks noGrp="1"/>
          </p:cNvSpPr>
          <p:nvPr>
            <p:ph type="dt" sz="half" idx="10"/>
          </p:nvPr>
        </p:nvSpPr>
        <p:spPr/>
        <p:txBody>
          <a:bodyPr/>
          <a:lstStyle>
            <a:lvl1pPr>
              <a:defRPr/>
            </a:lvl1pPr>
          </a:lstStyle>
          <a:p>
            <a:pPr>
              <a:defRPr/>
            </a:pPr>
            <a:fld id="{2A72117A-2EEB-4593-BB18-D5E98B03C014}" type="datetime8">
              <a:rPr lang="en-US"/>
              <a:pPr>
                <a:defRPr/>
              </a:pPr>
              <a:t>11/20/2012 1:41 PM</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EE4C8F5A-B048-4961-B6FF-EC0BE26F7D46}" type="slidenum">
              <a:rPr lang="en-US"/>
              <a:pPr>
                <a:defRPr/>
              </a:pPr>
              <a:t>‹#›</a:t>
            </a:fld>
            <a:endParaRPr lang="en-US" dirty="0"/>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7"/>
          <p:cNvSpPr>
            <a:spLocks noGrp="1"/>
          </p:cNvSpPr>
          <p:nvPr>
            <p:ph type="dt" sz="half" idx="10"/>
          </p:nvPr>
        </p:nvSpPr>
        <p:spPr/>
        <p:txBody>
          <a:bodyPr rtlCol="0"/>
          <a:lstStyle>
            <a:lvl1pPr>
              <a:defRPr/>
            </a:lvl1pPr>
          </a:lstStyle>
          <a:p>
            <a:pPr>
              <a:defRPr/>
            </a:pPr>
            <a:fld id="{898D57A4-40A8-48F8-ADD6-DADBEDB78062}" type="datetime8">
              <a:rPr lang="en-US"/>
              <a:pPr>
                <a:defRPr/>
              </a:pPr>
              <a:t>11/20/2012 1:41 PM</a:t>
            </a:fld>
            <a:endParaRPr lang="en-US"/>
          </a:p>
        </p:txBody>
      </p:sp>
      <p:sp>
        <p:nvSpPr>
          <p:cNvPr id="6" name="Slide Number Placeholder 9"/>
          <p:cNvSpPr>
            <a:spLocks noGrp="1"/>
          </p:cNvSpPr>
          <p:nvPr>
            <p:ph type="sldNum" sz="quarter" idx="11"/>
          </p:nvPr>
        </p:nvSpPr>
        <p:spPr/>
        <p:txBody>
          <a:bodyPr rtlCol="0"/>
          <a:lstStyle>
            <a:lvl1pPr>
              <a:defRPr sz="1400">
                <a:solidFill>
                  <a:srgbClr val="FFFFFF"/>
                </a:solidFill>
              </a:defRPr>
            </a:lvl1pPr>
          </a:lstStyle>
          <a:p>
            <a:pPr>
              <a:defRPr/>
            </a:pPr>
            <a:fld id="{BA37E213-FB1D-4972-9BA6-0E408B6906E5}"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dirty="0"/>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CF036B25-0E1F-482D-A367-2735005E3B94}" type="datetime8">
              <a:rPr lang="en-US"/>
              <a:pPr>
                <a:defRPr/>
              </a:pPr>
              <a:t>11/20/2012 1:41 PM</a:t>
            </a:fld>
            <a:endParaRPr lang="en-US"/>
          </a:p>
        </p:txBody>
      </p:sp>
      <p:sp>
        <p:nvSpPr>
          <p:cNvPr id="8" name="Slide Number Placeholder 11"/>
          <p:cNvSpPr>
            <a:spLocks noGrp="1"/>
          </p:cNvSpPr>
          <p:nvPr>
            <p:ph type="sldNum" sz="quarter" idx="11"/>
          </p:nvPr>
        </p:nvSpPr>
        <p:spPr/>
        <p:txBody>
          <a:bodyPr rtlCol="0"/>
          <a:lstStyle>
            <a:lvl1pPr>
              <a:defRPr sz="1400">
                <a:solidFill>
                  <a:srgbClr val="FFFFFF"/>
                </a:solidFill>
              </a:defRPr>
            </a:lvl1pPr>
          </a:lstStyle>
          <a:p>
            <a:pPr>
              <a:defRPr/>
            </a:pPr>
            <a:fld id="{CEC4E125-F642-4EBE-92B0-F46639DE5F3D}"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799C52EA-9669-4F01-9678-5C3629FD3371}" type="datetime8">
              <a:rPr lang="en-US"/>
              <a:pPr>
                <a:defRPr/>
              </a:pPr>
              <a:t>11/20/2012 1:41 PM</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sz="1400">
                <a:solidFill>
                  <a:srgbClr val="FFFFFF"/>
                </a:solidFill>
              </a:defRPr>
            </a:lvl1pPr>
          </a:lstStyle>
          <a:p>
            <a:pPr>
              <a:defRPr/>
            </a:pPr>
            <a:fld id="{54512F6A-6291-4BF4-9F0A-A748174EEB02}"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AFB76C47-07D2-4C2F-9FB2-0373B9DD252B}" type="datetime8">
              <a:rPr lang="en-US"/>
              <a:pPr>
                <a:defRPr/>
              </a:pPr>
              <a:t>11/20/2012 1:41 PM</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sz="1400">
                <a:solidFill>
                  <a:schemeClr val="tx2"/>
                </a:solidFill>
              </a:defRPr>
            </a:lvl1pPr>
          </a:lstStyle>
          <a:p>
            <a:pPr>
              <a:defRPr/>
            </a:pPr>
            <a:fld id="{1768DB23-AAD1-4624-9A16-DB565E24BF4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4" name="Picture 9" descr="sm_pencil.png"/>
          <p:cNvPicPr>
            <a:picLocks noChangeAspect="1"/>
          </p:cNvPicPr>
          <p:nvPr userDrawn="1"/>
        </p:nvPicPr>
        <p:blipFill>
          <a:blip r:embed="rId2" cstate="print"/>
          <a:srcRect/>
          <a:stretch>
            <a:fillRect/>
          </a:stretch>
        </p:blipFill>
        <p:spPr bwMode="auto">
          <a:xfrm>
            <a:off x="612775" y="1755775"/>
            <a:ext cx="1614488" cy="2144713"/>
          </a:xfrm>
          <a:prstGeom prst="rect">
            <a:avLst/>
          </a:prstGeom>
          <a:noFill/>
          <a:ln w="50800" cap="sq" cmpd="dbl">
            <a:solidFill>
              <a:schemeClr val="accent2"/>
            </a:solidFill>
            <a:miter lim="800000"/>
            <a:headEnd/>
            <a:tailEnd/>
          </a:ln>
        </p:spPr>
      </p:pic>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dirty="0"/>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a:defRPr/>
            </a:lvl1pPr>
          </a:lstStyle>
          <a:p>
            <a:pPr>
              <a:defRPr/>
            </a:pPr>
            <a:fld id="{295FAF75-F1F5-410A-B23F-702BB2E6463D}" type="datetime8">
              <a:rPr lang="en-US"/>
              <a:pPr>
                <a:defRPr/>
              </a:pPr>
              <a:t>11/20/2012 1:41 PM</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sz="1400">
                <a:solidFill>
                  <a:srgbClr val="FFFFFF"/>
                </a:solidFill>
              </a:defRPr>
            </a:lvl1pPr>
          </a:lstStyle>
          <a:p>
            <a:pPr>
              <a:defRPr/>
            </a:pPr>
            <a:fld id="{71E6939B-CCC4-4E7E-8956-6DC00B96712A}"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AD20CB27-4624-4AFB-B36A-3E569AEF7922}" type="datetime8">
              <a:rPr lang="en-US"/>
              <a:pPr>
                <a:defRPr/>
              </a:pPr>
              <a:t>11/20/2012 1:41 PM</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a:solidFill>
                  <a:srgbClr val="FFFFFF"/>
                </a:solidFill>
              </a:defRPr>
            </a:lvl1pPr>
          </a:lstStyle>
          <a:p>
            <a:pPr>
              <a:defRPr/>
            </a:pPr>
            <a:fld id="{0D76640C-6144-4F3E-AEF2-A2FA124020FE}" type="slidenum">
              <a:rPr lang="en-US"/>
              <a:pPr>
                <a:defRPr/>
              </a:pPr>
              <a:t>‹#›</a:t>
            </a:fld>
            <a:endParaRPr lang="en-US" dirty="0"/>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fontAlgn="auto">
              <a:spcBef>
                <a:spcPts val="0"/>
              </a:spcBef>
              <a:spcAft>
                <a:spcPts val="0"/>
              </a:spcAft>
              <a:defRPr sz="1400">
                <a:solidFill>
                  <a:schemeClr val="tx2"/>
                </a:solidFill>
                <a:latin typeface="+mn-lt"/>
                <a:cs typeface="+mn-cs"/>
              </a:defRPr>
            </a:lvl1pPr>
          </a:lstStyle>
          <a:p>
            <a:pPr>
              <a:defRPr/>
            </a:pPr>
            <a:fld id="{8EDA0061-5FBB-4A93-AE4B-B1AFDC6997F5}" type="datetime8">
              <a:rPr lang="en-US"/>
              <a:pPr>
                <a:defRPr/>
              </a:pPr>
              <a:t>11/20/2012 1:41 PM</a:t>
            </a:fld>
            <a:endParaRPr lang="en-US" dirty="0"/>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fontAlgn="auto">
              <a:spcBef>
                <a:spcPts val="0"/>
              </a:spcBef>
              <a:spcAft>
                <a:spcPts val="0"/>
              </a:spcAft>
              <a:defRPr sz="1400">
                <a:solidFill>
                  <a:schemeClr val="tx2"/>
                </a:solidFill>
                <a:latin typeface="+mn-lt"/>
                <a:cs typeface="+mn-cs"/>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fontAlgn="auto">
              <a:spcBef>
                <a:spcPts val="0"/>
              </a:spcBef>
              <a:spcAft>
                <a:spcPts val="0"/>
              </a:spcAft>
              <a:defRPr sz="1200" b="1">
                <a:solidFill>
                  <a:schemeClr val="tx2"/>
                </a:solidFill>
                <a:latin typeface="+mn-lt"/>
                <a:cs typeface="+mn-cs"/>
              </a:defRPr>
            </a:lvl1pPr>
          </a:lstStyle>
          <a:p>
            <a:pPr>
              <a:defRPr/>
            </a:pPr>
            <a:fld id="{E46C4826-2A70-48AB-A8CB-ED326D2295C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C32D2E"/>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84AA33"/>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hwtears.com/hwt/online-tools/screener"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6.jpeg"/><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7.jpeg"/><Relationship Id="rId2" Type="http://schemas.openxmlformats.org/officeDocument/2006/relationships/image" Target="../media/image54.png"/><Relationship Id="rId1" Type="http://schemas.openxmlformats.org/officeDocument/2006/relationships/slideLayout" Target="../slideLayouts/slideLayout6.xml"/><Relationship Id="rId6" Type="http://schemas.openxmlformats.org/officeDocument/2006/relationships/hyperlink" Target="http://shopping.hwtears.com/product/LCB/HWT" TargetMode="External"/><Relationship Id="rId5" Type="http://schemas.openxmlformats.org/officeDocument/2006/relationships/image" Target="../media/image56.png"/><Relationship Id="rId4" Type="http://schemas.openxmlformats.org/officeDocument/2006/relationships/hyperlink" Target="http://shopping.hwtears.com/product/FGS20/HWT"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8" Type="http://schemas.openxmlformats.org/officeDocument/2006/relationships/image" Target="../media/image71.wmf"/><Relationship Id="rId3" Type="http://schemas.openxmlformats.org/officeDocument/2006/relationships/image" Target="../media/image66.png"/><Relationship Id="rId7" Type="http://schemas.openxmlformats.org/officeDocument/2006/relationships/image" Target="../media/image70.w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9.wmf"/><Relationship Id="rId5" Type="http://schemas.openxmlformats.org/officeDocument/2006/relationships/image" Target="../media/image68.wmf"/><Relationship Id="rId4" Type="http://schemas.openxmlformats.org/officeDocument/2006/relationships/image" Target="../media/image67.wmf"/></Relationships>
</file>

<file path=ppt/slides/_rels/slide7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jpeg"/></Relationships>
</file>

<file path=ppt/slides/_rels/slide7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a:xfrm>
            <a:off x="2286000" y="4343400"/>
            <a:ext cx="6477000" cy="1447800"/>
          </a:xfrm>
        </p:spPr>
        <p:txBody>
          <a:bodyPr>
            <a:normAutofit fontScale="90000"/>
          </a:bodyPr>
          <a:lstStyle/>
          <a:p>
            <a:pPr eaLnBrk="1" fontAlgn="auto" hangingPunct="1">
              <a:spcAft>
                <a:spcPts val="0"/>
              </a:spcAft>
              <a:defRPr/>
            </a:pPr>
            <a:r>
              <a:rPr lang="en-US" dirty="0" smtClean="0">
                <a:solidFill>
                  <a:schemeClr val="accent1">
                    <a:lumMod val="75000"/>
                  </a:schemeClr>
                </a:solidFill>
              </a:rPr>
              <a:t>Specialized instruction in Written Expression: The challenges of Learning to Write </a:t>
            </a:r>
            <a:endParaRPr lang="en-US" dirty="0">
              <a:solidFill>
                <a:schemeClr val="accent1">
                  <a:lumMod val="75000"/>
                </a:schemeClr>
              </a:solidFill>
            </a:endParaRPr>
          </a:p>
        </p:txBody>
      </p:sp>
      <p:sp>
        <p:nvSpPr>
          <p:cNvPr id="3" name="Rectangle 2"/>
          <p:cNvSpPr>
            <a:spLocks noGrp="1"/>
          </p:cNvSpPr>
          <p:nvPr>
            <p:ph type="subTitle" idx="1"/>
          </p:nvPr>
        </p:nvSpPr>
        <p:spPr>
          <a:xfrm>
            <a:off x="2362200" y="6049963"/>
            <a:ext cx="6705600" cy="685800"/>
          </a:xfrm>
        </p:spPr>
        <p:txBody>
          <a:bodyPr>
            <a:normAutofit fontScale="92500" lnSpcReduction="20000"/>
          </a:bodyPr>
          <a:lstStyle/>
          <a:p>
            <a:pPr eaLnBrk="1" fontAlgn="auto" hangingPunct="1">
              <a:spcAft>
                <a:spcPts val="0"/>
              </a:spcAft>
              <a:buFont typeface="Wingdings"/>
              <a:buNone/>
              <a:defRPr/>
            </a:pPr>
            <a:r>
              <a:rPr lang="en-US" dirty="0" smtClean="0"/>
              <a:t>Robert W. </a:t>
            </a:r>
            <a:r>
              <a:rPr lang="en-US" dirty="0" smtClean="0"/>
              <a:t>Frantum-Allen</a:t>
            </a:r>
            <a:br>
              <a:rPr lang="en-US" dirty="0" smtClean="0"/>
            </a:br>
            <a:r>
              <a:rPr lang="en-US" dirty="0" smtClean="0"/>
              <a:t>PDU </a:t>
            </a:r>
            <a:r>
              <a:rPr lang="en-US" dirty="0" smtClean="0"/>
              <a:t>Nov 20, </a:t>
            </a:r>
            <a:r>
              <a:rPr lang="en-US" dirty="0" smtClean="0"/>
              <a:t>2012 Session Two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3"/>
          <p:cNvSpPr>
            <a:spLocks noGrp="1"/>
          </p:cNvSpPr>
          <p:nvPr>
            <p:ph type="title"/>
          </p:nvPr>
        </p:nvSpPr>
        <p:spPr/>
        <p:txBody>
          <a:bodyPr/>
          <a:lstStyle/>
          <a:p>
            <a:r>
              <a:rPr lang="en-US" smtClean="0"/>
              <a:t>Name    </a:t>
            </a:r>
          </a:p>
        </p:txBody>
      </p:sp>
      <p:sp>
        <p:nvSpPr>
          <p:cNvPr id="22531" name="Rectangle 4"/>
          <p:cNvSpPr>
            <a:spLocks noChangeArrowheads="1"/>
          </p:cNvSpPr>
          <p:nvPr/>
        </p:nvSpPr>
        <p:spPr bwMode="auto">
          <a:xfrm>
            <a:off x="304800" y="1752600"/>
            <a:ext cx="5105400" cy="1938338"/>
          </a:xfrm>
          <a:prstGeom prst="rect">
            <a:avLst/>
          </a:prstGeom>
          <a:noFill/>
          <a:ln w="9525">
            <a:noFill/>
            <a:miter lim="800000"/>
            <a:headEnd/>
            <a:tailEnd/>
          </a:ln>
        </p:spPr>
        <p:txBody>
          <a:bodyPr>
            <a:spAutoFit/>
          </a:bodyPr>
          <a:lstStyle/>
          <a:p>
            <a:r>
              <a:rPr lang="en-US" sz="2000"/>
              <a:t>You will not mark errors for this category. Instead, note the stage of development. Does the student use: </a:t>
            </a:r>
          </a:p>
          <a:p>
            <a:r>
              <a:rPr lang="en-US" sz="2000"/>
              <a:t>- All capitals (CHRIS) </a:t>
            </a:r>
          </a:p>
          <a:p>
            <a:r>
              <a:rPr lang="en-US" sz="2000"/>
              <a:t>- Transitioning mix (ChRis) </a:t>
            </a:r>
          </a:p>
          <a:p>
            <a:r>
              <a:rPr lang="en-US" sz="2000"/>
              <a:t>- Title case (Chris)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3"/>
          <p:cNvSpPr>
            <a:spLocks noGrp="1"/>
          </p:cNvSpPr>
          <p:nvPr>
            <p:ph type="title"/>
          </p:nvPr>
        </p:nvSpPr>
        <p:spPr/>
        <p:txBody>
          <a:bodyPr/>
          <a:lstStyle/>
          <a:p>
            <a:r>
              <a:rPr lang="en-US" smtClean="0"/>
              <a:t>Other Concerns     </a:t>
            </a:r>
          </a:p>
        </p:txBody>
      </p:sp>
      <p:sp>
        <p:nvSpPr>
          <p:cNvPr id="23555" name="Rectangle 4"/>
          <p:cNvSpPr>
            <a:spLocks noChangeArrowheads="1"/>
          </p:cNvSpPr>
          <p:nvPr/>
        </p:nvSpPr>
        <p:spPr bwMode="auto">
          <a:xfrm>
            <a:off x="304800" y="1752600"/>
            <a:ext cx="8305800" cy="3970338"/>
          </a:xfrm>
          <a:prstGeom prst="rect">
            <a:avLst/>
          </a:prstGeom>
          <a:noFill/>
          <a:ln w="9525">
            <a:noFill/>
            <a:miter lim="800000"/>
            <a:headEnd/>
            <a:tailEnd/>
          </a:ln>
        </p:spPr>
        <p:txBody>
          <a:bodyPr>
            <a:spAutoFit/>
          </a:bodyPr>
          <a:lstStyle/>
          <a:p>
            <a:r>
              <a:rPr lang="en-US" sz="2800" b="1"/>
              <a:t>Formation</a:t>
            </a:r>
            <a:r>
              <a:rPr lang="en-US" sz="2800"/>
              <a:t>- starting at the bottom and moving up</a:t>
            </a:r>
          </a:p>
          <a:p>
            <a:r>
              <a:rPr lang="en-US" sz="2800" b="1"/>
              <a:t>Size</a:t>
            </a:r>
            <a:r>
              <a:rPr lang="en-US" sz="2800"/>
              <a:t>- too large for grade level</a:t>
            </a:r>
          </a:p>
          <a:p>
            <a:r>
              <a:rPr lang="en-US" sz="2800" b="1"/>
              <a:t>Neatness</a:t>
            </a:r>
          </a:p>
          <a:p>
            <a:r>
              <a:rPr lang="en-US" sz="2800" b="1"/>
              <a:t>Speed</a:t>
            </a:r>
            <a:r>
              <a:rPr lang="en-US" sz="2800"/>
              <a:t>- too slow and too fast </a:t>
            </a:r>
          </a:p>
          <a:p>
            <a:r>
              <a:rPr lang="en-US" sz="2800" b="1"/>
              <a:t>Posture</a:t>
            </a:r>
            <a:r>
              <a:rPr lang="en-US" sz="2800"/>
              <a:t>- slumped, feed unsupported,</a:t>
            </a:r>
          </a:p>
          <a:p>
            <a:r>
              <a:rPr lang="en-US" sz="2800" b="1"/>
              <a:t>Pencil Grip- </a:t>
            </a:r>
            <a:r>
              <a:rPr lang="en-US" sz="2800"/>
              <a:t>awkward grip</a:t>
            </a:r>
          </a:p>
          <a:p>
            <a:r>
              <a:rPr lang="en-US" sz="2800" b="1"/>
              <a:t>Helper hand- </a:t>
            </a:r>
            <a:r>
              <a:rPr lang="en-US" sz="2800"/>
              <a:t>doesn’t use this hand to hold the paper </a:t>
            </a:r>
          </a:p>
          <a:p>
            <a:r>
              <a:rPr lang="en-US" sz="2800" b="1"/>
              <a:t>Other-</a:t>
            </a:r>
            <a:r>
              <a:rPr lang="en-US" sz="2800"/>
              <a:t> Cognitive concerns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On-line Scoring System </a:t>
            </a:r>
          </a:p>
        </p:txBody>
      </p:sp>
      <p:sp>
        <p:nvSpPr>
          <p:cNvPr id="24579" name="Rectangle 2"/>
          <p:cNvSpPr>
            <a:spLocks noChangeArrowheads="1"/>
          </p:cNvSpPr>
          <p:nvPr/>
        </p:nvSpPr>
        <p:spPr bwMode="auto">
          <a:xfrm>
            <a:off x="381000" y="1676400"/>
            <a:ext cx="8610600" cy="954088"/>
          </a:xfrm>
          <a:prstGeom prst="rect">
            <a:avLst/>
          </a:prstGeom>
          <a:noFill/>
          <a:ln w="9525">
            <a:noFill/>
            <a:miter lim="800000"/>
            <a:headEnd/>
            <a:tailEnd/>
          </a:ln>
        </p:spPr>
        <p:txBody>
          <a:bodyPr>
            <a:spAutoFit/>
          </a:bodyPr>
          <a:lstStyle/>
          <a:p>
            <a:r>
              <a:rPr lang="en-US" sz="2800">
                <a:solidFill>
                  <a:srgbClr val="FF0000"/>
                </a:solidFill>
                <a:hlinkClick r:id="rId2"/>
              </a:rPr>
              <a:t>http://www.hwtears.com/hwt/online-tools/screener</a:t>
            </a:r>
            <a:endParaRPr lang="en-US" sz="2800">
              <a:solidFill>
                <a:srgbClr val="FF0000"/>
              </a:solidFill>
            </a:endParaRPr>
          </a:p>
          <a:p>
            <a:endParaRPr lang="en-US" sz="2800"/>
          </a:p>
        </p:txBody>
      </p:sp>
      <p:pic>
        <p:nvPicPr>
          <p:cNvPr id="24580" name="Picture 2" descr="Handwriting Without Tears"/>
          <p:cNvPicPr>
            <a:picLocks noChangeAspect="1" noChangeArrowheads="1"/>
          </p:cNvPicPr>
          <p:nvPr/>
        </p:nvPicPr>
        <p:blipFill>
          <a:blip r:embed="rId3" cstate="print"/>
          <a:srcRect/>
          <a:stretch>
            <a:fillRect/>
          </a:stretch>
        </p:blipFill>
        <p:spPr bwMode="auto">
          <a:xfrm>
            <a:off x="838200" y="3200400"/>
            <a:ext cx="6991350" cy="2486025"/>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t>Report </a:t>
            </a:r>
          </a:p>
        </p:txBody>
      </p:sp>
      <p:pic>
        <p:nvPicPr>
          <p:cNvPr id="25603" name="Picture 2" descr="http://www.hwtears.com/themes/hwt/images/screener-book.png"/>
          <p:cNvPicPr>
            <a:picLocks noChangeAspect="1" noChangeArrowheads="1"/>
          </p:cNvPicPr>
          <p:nvPr/>
        </p:nvPicPr>
        <p:blipFill>
          <a:blip r:embed="rId2" cstate="print"/>
          <a:srcRect/>
          <a:stretch>
            <a:fillRect/>
          </a:stretch>
        </p:blipFill>
        <p:spPr bwMode="auto">
          <a:xfrm>
            <a:off x="2209800" y="1557338"/>
            <a:ext cx="4267200" cy="495776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p:txBody>
          <a:bodyPr/>
          <a:lstStyle/>
          <a:p>
            <a:r>
              <a:rPr lang="en-US" sz="4000" smtClean="0"/>
              <a:t>Interpreting the Diagnostic Assessment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04800" y="228600"/>
            <a:ext cx="8153400" cy="990600"/>
          </a:xfrm>
        </p:spPr>
        <p:txBody>
          <a:bodyPr/>
          <a:lstStyle/>
          <a:p>
            <a:pPr eaLnBrk="1" hangingPunct="1"/>
            <a:r>
              <a:rPr lang="en-US" smtClean="0"/>
              <a:t>Why Writing is so difficult!</a:t>
            </a:r>
          </a:p>
        </p:txBody>
      </p:sp>
      <p:grpSp>
        <p:nvGrpSpPr>
          <p:cNvPr id="27651" name="Group 26"/>
          <p:cNvGrpSpPr>
            <a:grpSpLocks/>
          </p:cNvGrpSpPr>
          <p:nvPr/>
        </p:nvGrpSpPr>
        <p:grpSpPr bwMode="auto">
          <a:xfrm>
            <a:off x="533400" y="4114800"/>
            <a:ext cx="1600200" cy="1752600"/>
            <a:chOff x="2667000" y="1828800"/>
            <a:chExt cx="3505200" cy="3124200"/>
          </a:xfrm>
        </p:grpSpPr>
        <p:sp>
          <p:nvSpPr>
            <p:cNvPr id="28" name="Rounded Rectangle 27"/>
            <p:cNvSpPr/>
            <p:nvPr/>
          </p:nvSpPr>
          <p:spPr>
            <a:xfrm>
              <a:off x="2667000" y="1828800"/>
              <a:ext cx="3505200" cy="31242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705" name="TextBox 28"/>
            <p:cNvSpPr txBox="1">
              <a:spLocks noChangeArrowheads="1"/>
            </p:cNvSpPr>
            <p:nvPr/>
          </p:nvSpPr>
          <p:spPr bwMode="auto">
            <a:xfrm>
              <a:off x="2971800" y="2057400"/>
              <a:ext cx="3124199" cy="436806"/>
            </a:xfrm>
            <a:prstGeom prst="rect">
              <a:avLst/>
            </a:prstGeom>
            <a:noFill/>
            <a:ln w="9525">
              <a:noFill/>
              <a:miter lim="800000"/>
              <a:headEnd/>
              <a:tailEnd/>
            </a:ln>
          </p:spPr>
          <p:txBody>
            <a:bodyPr>
              <a:spAutoFit/>
            </a:bodyPr>
            <a:lstStyle/>
            <a:p>
              <a:pPr algn="ctr"/>
              <a:r>
                <a:rPr lang="en-US" sz="1200">
                  <a:latin typeface="Tw Cen MT" pitchFamily="34" charset="0"/>
                </a:rPr>
                <a:t>Memory Processes </a:t>
              </a:r>
            </a:p>
          </p:txBody>
        </p:sp>
        <p:sp>
          <p:nvSpPr>
            <p:cNvPr id="30" name="Isosceles Triangle 29"/>
            <p:cNvSpPr/>
            <p:nvPr/>
          </p:nvSpPr>
          <p:spPr>
            <a:xfrm rot="10800000">
              <a:off x="3887562" y="2742856"/>
              <a:ext cx="1140581" cy="990462"/>
            </a:xfrm>
            <a:prstGeom prst="triangl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707" name="TextBox 30"/>
            <p:cNvSpPr txBox="1">
              <a:spLocks noChangeArrowheads="1"/>
            </p:cNvSpPr>
            <p:nvPr/>
          </p:nvSpPr>
          <p:spPr bwMode="auto">
            <a:xfrm>
              <a:off x="2819400" y="2743200"/>
              <a:ext cx="1182914" cy="548646"/>
            </a:xfrm>
            <a:prstGeom prst="rect">
              <a:avLst/>
            </a:prstGeom>
            <a:noFill/>
            <a:ln w="9525">
              <a:noFill/>
              <a:miter lim="800000"/>
              <a:headEnd/>
              <a:tailEnd/>
            </a:ln>
          </p:spPr>
          <p:txBody>
            <a:bodyPr>
              <a:spAutoFit/>
            </a:bodyPr>
            <a:lstStyle/>
            <a:p>
              <a:pPr algn="ctr"/>
              <a:r>
                <a:rPr lang="en-US" sz="700">
                  <a:latin typeface="Tw Cen MT" pitchFamily="34" charset="0"/>
                </a:rPr>
                <a:t>short term</a:t>
              </a:r>
            </a:p>
            <a:p>
              <a:pPr algn="ctr"/>
              <a:r>
                <a:rPr lang="en-US" sz="700">
                  <a:latin typeface="Tw Cen MT" pitchFamily="34" charset="0"/>
                </a:rPr>
                <a:t>memory</a:t>
              </a:r>
            </a:p>
          </p:txBody>
        </p:sp>
        <p:sp>
          <p:nvSpPr>
            <p:cNvPr id="27708" name="TextBox 31"/>
            <p:cNvSpPr txBox="1">
              <a:spLocks noChangeArrowheads="1"/>
            </p:cNvSpPr>
            <p:nvPr/>
          </p:nvSpPr>
          <p:spPr bwMode="auto">
            <a:xfrm>
              <a:off x="5003800" y="2743200"/>
              <a:ext cx="1168400" cy="548646"/>
            </a:xfrm>
            <a:prstGeom prst="rect">
              <a:avLst/>
            </a:prstGeom>
            <a:noFill/>
            <a:ln w="9525">
              <a:noFill/>
              <a:miter lim="800000"/>
              <a:headEnd/>
              <a:tailEnd/>
            </a:ln>
          </p:spPr>
          <p:txBody>
            <a:bodyPr>
              <a:spAutoFit/>
            </a:bodyPr>
            <a:lstStyle/>
            <a:p>
              <a:pPr algn="ctr"/>
              <a:r>
                <a:rPr lang="en-US" sz="700">
                  <a:latin typeface="Tw Cen MT" pitchFamily="34" charset="0"/>
                </a:rPr>
                <a:t>long term</a:t>
              </a:r>
            </a:p>
            <a:p>
              <a:pPr algn="ctr"/>
              <a:r>
                <a:rPr lang="en-US" sz="700">
                  <a:latin typeface="Tw Cen MT" pitchFamily="34" charset="0"/>
                </a:rPr>
                <a:t>memory</a:t>
              </a:r>
            </a:p>
          </p:txBody>
        </p:sp>
        <p:sp>
          <p:nvSpPr>
            <p:cNvPr id="27709" name="TextBox 32"/>
            <p:cNvSpPr txBox="1">
              <a:spLocks noChangeArrowheads="1"/>
            </p:cNvSpPr>
            <p:nvPr/>
          </p:nvSpPr>
          <p:spPr bwMode="auto">
            <a:xfrm>
              <a:off x="3962399" y="3962401"/>
              <a:ext cx="1208315" cy="548646"/>
            </a:xfrm>
            <a:prstGeom prst="rect">
              <a:avLst/>
            </a:prstGeom>
            <a:noFill/>
            <a:ln w="9525">
              <a:noFill/>
              <a:miter lim="800000"/>
              <a:headEnd/>
              <a:tailEnd/>
            </a:ln>
          </p:spPr>
          <p:txBody>
            <a:bodyPr>
              <a:spAutoFit/>
            </a:bodyPr>
            <a:lstStyle/>
            <a:p>
              <a:pPr algn="ctr"/>
              <a:r>
                <a:rPr lang="en-US" sz="700">
                  <a:latin typeface="Tw Cen MT" pitchFamily="34" charset="0"/>
                </a:rPr>
                <a:t>working </a:t>
              </a:r>
            </a:p>
            <a:p>
              <a:pPr algn="ctr"/>
              <a:r>
                <a:rPr lang="en-US" sz="700">
                  <a:latin typeface="Tw Cen MT" pitchFamily="34" charset="0"/>
                </a:rPr>
                <a:t>memory </a:t>
              </a:r>
            </a:p>
          </p:txBody>
        </p:sp>
      </p:grpSp>
      <p:sp>
        <p:nvSpPr>
          <p:cNvPr id="27652" name="TextBox 33"/>
          <p:cNvSpPr txBox="1">
            <a:spLocks noChangeArrowheads="1"/>
          </p:cNvSpPr>
          <p:nvPr/>
        </p:nvSpPr>
        <p:spPr bwMode="auto">
          <a:xfrm>
            <a:off x="533400" y="6324600"/>
            <a:ext cx="1143000" cy="261938"/>
          </a:xfrm>
          <a:prstGeom prst="rect">
            <a:avLst/>
          </a:prstGeom>
          <a:solidFill>
            <a:schemeClr val="bg1"/>
          </a:solidFill>
          <a:ln w="9525">
            <a:solidFill>
              <a:srgbClr val="002060"/>
            </a:solidFill>
            <a:miter lim="800000"/>
            <a:headEnd/>
            <a:tailEnd/>
          </a:ln>
        </p:spPr>
        <p:txBody>
          <a:bodyPr>
            <a:spAutoFit/>
          </a:bodyPr>
          <a:lstStyle/>
          <a:p>
            <a:r>
              <a:rPr lang="en-US" sz="1100">
                <a:latin typeface="Tw Cen MT" pitchFamily="34" charset="0"/>
              </a:rPr>
              <a:t>Automatic Pilot </a:t>
            </a:r>
          </a:p>
        </p:txBody>
      </p:sp>
      <p:cxnSp>
        <p:nvCxnSpPr>
          <p:cNvPr id="35" name="Straight Arrow Connector 34"/>
          <p:cNvCxnSpPr/>
          <p:nvPr/>
        </p:nvCxnSpPr>
        <p:spPr>
          <a:xfrm flipV="1">
            <a:off x="1038225" y="5638800"/>
            <a:ext cx="257175" cy="78105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7654" name="TextBox 37"/>
          <p:cNvSpPr txBox="1">
            <a:spLocks noChangeArrowheads="1"/>
          </p:cNvSpPr>
          <p:nvPr/>
        </p:nvSpPr>
        <p:spPr bwMode="auto">
          <a:xfrm>
            <a:off x="2133600" y="5943600"/>
            <a:ext cx="1219200" cy="630238"/>
          </a:xfrm>
          <a:prstGeom prst="rect">
            <a:avLst/>
          </a:prstGeom>
          <a:solidFill>
            <a:schemeClr val="bg1"/>
          </a:solidFill>
          <a:ln w="9525">
            <a:solidFill>
              <a:srgbClr val="002060"/>
            </a:solidFill>
            <a:miter lim="800000"/>
            <a:headEnd/>
            <a:tailEnd/>
          </a:ln>
        </p:spPr>
        <p:txBody>
          <a:bodyPr>
            <a:spAutoFit/>
          </a:bodyPr>
          <a:lstStyle/>
          <a:p>
            <a:r>
              <a:rPr lang="en-US" sz="700">
                <a:latin typeface="Tw Cen MT" pitchFamily="34" charset="0"/>
              </a:rPr>
              <a:t>Self-regulation: revising, employing strategies, setting goals, managing attention, taking perspective of the reader</a:t>
            </a:r>
          </a:p>
        </p:txBody>
      </p:sp>
      <p:sp>
        <p:nvSpPr>
          <p:cNvPr id="27655" name="TextBox 38"/>
          <p:cNvSpPr txBox="1">
            <a:spLocks noChangeArrowheads="1"/>
          </p:cNvSpPr>
          <p:nvPr/>
        </p:nvSpPr>
        <p:spPr bwMode="auto">
          <a:xfrm>
            <a:off x="3581400" y="5638800"/>
            <a:ext cx="1066800" cy="738188"/>
          </a:xfrm>
          <a:prstGeom prst="rect">
            <a:avLst/>
          </a:prstGeom>
          <a:solidFill>
            <a:schemeClr val="bg1"/>
          </a:solidFill>
          <a:ln w="9525">
            <a:solidFill>
              <a:srgbClr val="002060"/>
            </a:solidFill>
            <a:miter lim="800000"/>
            <a:headEnd/>
            <a:tailEnd/>
          </a:ln>
        </p:spPr>
        <p:txBody>
          <a:bodyPr>
            <a:spAutoFit/>
          </a:bodyPr>
          <a:lstStyle/>
          <a:p>
            <a:r>
              <a:rPr lang="en-US" sz="700">
                <a:latin typeface="Tw Cen MT" pitchFamily="34" charset="0"/>
              </a:rPr>
              <a:t>Higher-level reasoning: finding evidence, judging perspective, synthesizing or elaboration, having a new idea</a:t>
            </a:r>
          </a:p>
        </p:txBody>
      </p:sp>
      <p:cxnSp>
        <p:nvCxnSpPr>
          <p:cNvPr id="40" name="Straight Arrow Connector 39"/>
          <p:cNvCxnSpPr/>
          <p:nvPr/>
        </p:nvCxnSpPr>
        <p:spPr>
          <a:xfrm flipH="1" flipV="1">
            <a:off x="1600200" y="5638800"/>
            <a:ext cx="990600" cy="40005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2" name="Straight Arrow Connector 41"/>
          <p:cNvCxnSpPr>
            <a:endCxn id="27709" idx="3"/>
          </p:cNvCxnSpPr>
          <p:nvPr/>
        </p:nvCxnSpPr>
        <p:spPr>
          <a:xfrm flipH="1" flipV="1">
            <a:off x="1676400" y="5465763"/>
            <a:ext cx="2133600" cy="2682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44" name="5-Point Star 43"/>
          <p:cNvSpPr/>
          <p:nvPr/>
        </p:nvSpPr>
        <p:spPr>
          <a:xfrm>
            <a:off x="1219200" y="3886200"/>
            <a:ext cx="304800" cy="3048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659" name="TextBox 45"/>
          <p:cNvSpPr txBox="1">
            <a:spLocks noChangeArrowheads="1"/>
          </p:cNvSpPr>
          <p:nvPr/>
        </p:nvSpPr>
        <p:spPr bwMode="auto">
          <a:xfrm>
            <a:off x="7010400" y="1828800"/>
            <a:ext cx="1981200" cy="1570038"/>
          </a:xfrm>
          <a:prstGeom prst="rect">
            <a:avLst/>
          </a:prstGeom>
          <a:noFill/>
          <a:ln w="9525">
            <a:noFill/>
            <a:miter lim="800000"/>
            <a:headEnd/>
            <a:tailEnd/>
          </a:ln>
        </p:spPr>
        <p:txBody>
          <a:bodyPr>
            <a:spAutoFit/>
          </a:bodyPr>
          <a:lstStyle/>
          <a:p>
            <a:r>
              <a:rPr lang="en-US" sz="3200">
                <a:latin typeface="Tw Cen MT" pitchFamily="34" charset="0"/>
              </a:rPr>
              <a:t>Writing  Processing Model</a:t>
            </a:r>
          </a:p>
        </p:txBody>
      </p:sp>
      <p:pic>
        <p:nvPicPr>
          <p:cNvPr id="27660" name="Picture 46" descr="C:\Users\rfrantu.DPSUSER\AppData\Local\Microsoft\Windows\Temporary Internet Files\Content.IE5\51MDEWEC\MM900323756[1].gif"/>
          <p:cNvPicPr>
            <a:picLocks noChangeAspect="1" noChangeArrowheads="1" noCrop="1"/>
          </p:cNvPicPr>
          <p:nvPr/>
        </p:nvPicPr>
        <p:blipFill>
          <a:blip r:embed="rId2" cstate="print"/>
          <a:srcRect/>
          <a:stretch>
            <a:fillRect/>
          </a:stretch>
        </p:blipFill>
        <p:spPr bwMode="auto">
          <a:xfrm>
            <a:off x="7391400" y="0"/>
            <a:ext cx="1482725" cy="1609725"/>
          </a:xfrm>
          <a:prstGeom prst="rect">
            <a:avLst/>
          </a:prstGeom>
          <a:noFill/>
          <a:ln w="9525">
            <a:noFill/>
            <a:miter lim="800000"/>
            <a:headEnd/>
            <a:tailEnd/>
          </a:ln>
        </p:spPr>
      </p:pic>
      <p:sp>
        <p:nvSpPr>
          <p:cNvPr id="43" name="Rounded Rectangle 42"/>
          <p:cNvSpPr/>
          <p:nvPr/>
        </p:nvSpPr>
        <p:spPr>
          <a:xfrm>
            <a:off x="609600" y="1752600"/>
            <a:ext cx="1295400" cy="9144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400" dirty="0"/>
              <a:t>Planning </a:t>
            </a:r>
          </a:p>
        </p:txBody>
      </p:sp>
      <p:cxnSp>
        <p:nvCxnSpPr>
          <p:cNvPr id="54" name="Straight Connector 53"/>
          <p:cNvCxnSpPr/>
          <p:nvPr/>
        </p:nvCxnSpPr>
        <p:spPr>
          <a:xfrm>
            <a:off x="3657600" y="1905000"/>
            <a:ext cx="1600200" cy="304800"/>
          </a:xfrm>
          <a:prstGeom prst="line">
            <a:avLst/>
          </a:prstGeom>
        </p:spPr>
        <p:style>
          <a:lnRef idx="2">
            <a:schemeClr val="dk1"/>
          </a:lnRef>
          <a:fillRef idx="0">
            <a:schemeClr val="dk1"/>
          </a:fillRef>
          <a:effectRef idx="1">
            <a:schemeClr val="dk1"/>
          </a:effectRef>
          <a:fontRef idx="minor">
            <a:schemeClr val="tx1"/>
          </a:fontRef>
        </p:style>
      </p:cxnSp>
      <p:cxnSp>
        <p:nvCxnSpPr>
          <p:cNvPr id="55" name="Straight Connector 54"/>
          <p:cNvCxnSpPr/>
          <p:nvPr/>
        </p:nvCxnSpPr>
        <p:spPr>
          <a:xfrm>
            <a:off x="3581400" y="2362200"/>
            <a:ext cx="1752600" cy="381000"/>
          </a:xfrm>
          <a:prstGeom prst="line">
            <a:avLst/>
          </a:prstGeom>
        </p:spPr>
        <p:style>
          <a:lnRef idx="2">
            <a:schemeClr val="dk1"/>
          </a:lnRef>
          <a:fillRef idx="0">
            <a:schemeClr val="dk1"/>
          </a:fillRef>
          <a:effectRef idx="1">
            <a:schemeClr val="dk1"/>
          </a:effectRef>
          <a:fontRef idx="minor">
            <a:schemeClr val="tx1"/>
          </a:fontRef>
        </p:style>
      </p:cxnSp>
      <p:sp>
        <p:nvSpPr>
          <p:cNvPr id="50" name="Rounded Rectangle 49"/>
          <p:cNvSpPr/>
          <p:nvPr/>
        </p:nvSpPr>
        <p:spPr>
          <a:xfrm>
            <a:off x="2362200" y="1752600"/>
            <a:ext cx="1295400" cy="9144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400" dirty="0"/>
              <a:t>Translating  </a:t>
            </a:r>
          </a:p>
        </p:txBody>
      </p:sp>
      <p:cxnSp>
        <p:nvCxnSpPr>
          <p:cNvPr id="59" name="Straight Connector 58"/>
          <p:cNvCxnSpPr/>
          <p:nvPr/>
        </p:nvCxnSpPr>
        <p:spPr>
          <a:xfrm>
            <a:off x="3505200" y="3352800"/>
            <a:ext cx="1295400" cy="228600"/>
          </a:xfrm>
          <a:prstGeom prst="line">
            <a:avLst/>
          </a:prstGeom>
        </p:spPr>
        <p:style>
          <a:lnRef idx="2">
            <a:schemeClr val="dk1"/>
          </a:lnRef>
          <a:fillRef idx="0">
            <a:schemeClr val="dk1"/>
          </a:fillRef>
          <a:effectRef idx="1">
            <a:schemeClr val="dk1"/>
          </a:effectRef>
          <a:fontRef idx="minor">
            <a:schemeClr val="tx1"/>
          </a:fontRef>
        </p:style>
      </p:cxnSp>
      <p:sp>
        <p:nvSpPr>
          <p:cNvPr id="51" name="Rounded Rectangle 50"/>
          <p:cNvSpPr/>
          <p:nvPr/>
        </p:nvSpPr>
        <p:spPr>
          <a:xfrm>
            <a:off x="2362200" y="2895600"/>
            <a:ext cx="1295400" cy="9144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400" dirty="0"/>
              <a:t>Transcribing </a:t>
            </a:r>
          </a:p>
        </p:txBody>
      </p:sp>
      <p:grpSp>
        <p:nvGrpSpPr>
          <p:cNvPr id="27667" name="Group 25"/>
          <p:cNvGrpSpPr>
            <a:grpSpLocks/>
          </p:cNvGrpSpPr>
          <p:nvPr/>
        </p:nvGrpSpPr>
        <p:grpSpPr bwMode="auto">
          <a:xfrm>
            <a:off x="4495800" y="1600200"/>
            <a:ext cx="2209800" cy="3200400"/>
            <a:chOff x="3048000" y="914400"/>
            <a:chExt cx="4152900" cy="5715000"/>
          </a:xfrm>
        </p:grpSpPr>
        <p:grpSp>
          <p:nvGrpSpPr>
            <p:cNvPr id="27682" name="Group 3"/>
            <p:cNvGrpSpPr>
              <a:grpSpLocks/>
            </p:cNvGrpSpPr>
            <p:nvPr/>
          </p:nvGrpSpPr>
          <p:grpSpPr bwMode="auto">
            <a:xfrm>
              <a:off x="4267200" y="914400"/>
              <a:ext cx="1524000" cy="1447800"/>
              <a:chOff x="2928" y="936"/>
              <a:chExt cx="960" cy="912"/>
            </a:xfrm>
          </p:grpSpPr>
          <p:sp>
            <p:nvSpPr>
              <p:cNvPr id="27702" name="Oval 4"/>
              <p:cNvSpPr>
                <a:spLocks noChangeArrowheads="1"/>
              </p:cNvSpPr>
              <p:nvPr/>
            </p:nvSpPr>
            <p:spPr bwMode="auto">
              <a:xfrm>
                <a:off x="2952" y="936"/>
                <a:ext cx="912" cy="912"/>
              </a:xfrm>
              <a:prstGeom prst="ellipse">
                <a:avLst/>
              </a:prstGeom>
              <a:solidFill>
                <a:srgbClr val="FB6A4F"/>
              </a:solidFill>
              <a:ln w="9525">
                <a:noFill/>
                <a:miter lim="800000"/>
                <a:headEnd/>
                <a:tailEnd/>
              </a:ln>
            </p:spPr>
            <p:txBody>
              <a:bodyPr wrap="none" anchor="ctr"/>
              <a:lstStyle/>
              <a:p>
                <a:endParaRPr lang="en-US">
                  <a:latin typeface="Tw Cen MT" pitchFamily="34" charset="0"/>
                </a:endParaRPr>
              </a:p>
            </p:txBody>
          </p:sp>
          <p:sp>
            <p:nvSpPr>
              <p:cNvPr id="6" name="Text Box 5"/>
              <p:cNvSpPr txBox="1">
                <a:spLocks noChangeArrowheads="1"/>
              </p:cNvSpPr>
              <p:nvPr/>
            </p:nvSpPr>
            <p:spPr bwMode="auto">
              <a:xfrm>
                <a:off x="2932" y="1190"/>
                <a:ext cx="945" cy="489"/>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50" dirty="0">
                    <a:latin typeface="+mn-lt"/>
                    <a:cs typeface="+mn-cs"/>
                  </a:rPr>
                  <a:t>Context Processor</a:t>
                </a:r>
              </a:p>
            </p:txBody>
          </p:sp>
        </p:grpSp>
        <p:grpSp>
          <p:nvGrpSpPr>
            <p:cNvPr id="27683" name="Group 6"/>
            <p:cNvGrpSpPr>
              <a:grpSpLocks/>
            </p:cNvGrpSpPr>
            <p:nvPr/>
          </p:nvGrpSpPr>
          <p:grpSpPr bwMode="auto">
            <a:xfrm>
              <a:off x="3048000" y="4038600"/>
              <a:ext cx="4152900" cy="1447800"/>
              <a:chOff x="2088" y="2976"/>
              <a:chExt cx="2616" cy="912"/>
            </a:xfrm>
          </p:grpSpPr>
          <p:grpSp>
            <p:nvGrpSpPr>
              <p:cNvPr id="27696" name="Group 7"/>
              <p:cNvGrpSpPr>
                <a:grpSpLocks/>
              </p:cNvGrpSpPr>
              <p:nvPr/>
            </p:nvGrpSpPr>
            <p:grpSpPr bwMode="auto">
              <a:xfrm>
                <a:off x="3744" y="2976"/>
                <a:ext cx="960" cy="912"/>
                <a:chOff x="3744" y="2976"/>
                <a:chExt cx="960" cy="912"/>
              </a:xfrm>
            </p:grpSpPr>
            <p:sp>
              <p:nvSpPr>
                <p:cNvPr id="27700" name="Oval 8"/>
                <p:cNvSpPr>
                  <a:spLocks noChangeArrowheads="1"/>
                </p:cNvSpPr>
                <p:nvPr/>
              </p:nvSpPr>
              <p:spPr bwMode="auto">
                <a:xfrm>
                  <a:off x="3744" y="2976"/>
                  <a:ext cx="912" cy="912"/>
                </a:xfrm>
                <a:prstGeom prst="ellipse">
                  <a:avLst/>
                </a:prstGeom>
                <a:solidFill>
                  <a:srgbClr val="96D045"/>
                </a:solidFill>
                <a:ln w="9525">
                  <a:noFill/>
                  <a:miter lim="800000"/>
                  <a:headEnd/>
                  <a:tailEnd/>
                </a:ln>
              </p:spPr>
              <p:txBody>
                <a:bodyPr wrap="none" anchor="ctr"/>
                <a:lstStyle/>
                <a:p>
                  <a:endParaRPr lang="en-US">
                    <a:latin typeface="Tw Cen MT" pitchFamily="34" charset="0"/>
                  </a:endParaRPr>
                </a:p>
              </p:txBody>
            </p:sp>
            <p:sp>
              <p:nvSpPr>
                <p:cNvPr id="27701" name="Text Box 9"/>
                <p:cNvSpPr txBox="1">
                  <a:spLocks noChangeArrowheads="1"/>
                </p:cNvSpPr>
                <p:nvPr/>
              </p:nvSpPr>
              <p:spPr bwMode="auto">
                <a:xfrm>
                  <a:off x="3744" y="3230"/>
                  <a:ext cx="960" cy="415"/>
                </a:xfrm>
                <a:prstGeom prst="rect">
                  <a:avLst/>
                </a:prstGeom>
                <a:noFill/>
                <a:ln w="9525">
                  <a:noFill/>
                  <a:miter lim="800000"/>
                  <a:headEnd/>
                  <a:tailEnd/>
                </a:ln>
              </p:spPr>
              <p:txBody>
                <a:bodyPr>
                  <a:spAutoFit/>
                </a:bodyPr>
                <a:lstStyle/>
                <a:p>
                  <a:pPr algn="ctr">
                    <a:spcBef>
                      <a:spcPct val="50000"/>
                    </a:spcBef>
                  </a:pPr>
                  <a:r>
                    <a:rPr lang="en-US" sz="900">
                      <a:latin typeface="Tw Cen MT" pitchFamily="34" charset="0"/>
                    </a:rPr>
                    <a:t>Orthographic Processor</a:t>
                  </a:r>
                </a:p>
              </p:txBody>
            </p:sp>
          </p:grpSp>
          <p:grpSp>
            <p:nvGrpSpPr>
              <p:cNvPr id="27697" name="Group 10"/>
              <p:cNvGrpSpPr>
                <a:grpSpLocks/>
              </p:cNvGrpSpPr>
              <p:nvPr/>
            </p:nvGrpSpPr>
            <p:grpSpPr bwMode="auto">
              <a:xfrm>
                <a:off x="2088" y="2976"/>
                <a:ext cx="960" cy="912"/>
                <a:chOff x="2088" y="2976"/>
                <a:chExt cx="960" cy="912"/>
              </a:xfrm>
            </p:grpSpPr>
            <p:sp>
              <p:nvSpPr>
                <p:cNvPr id="27698" name="Oval 11"/>
                <p:cNvSpPr>
                  <a:spLocks noChangeArrowheads="1"/>
                </p:cNvSpPr>
                <p:nvPr/>
              </p:nvSpPr>
              <p:spPr bwMode="auto">
                <a:xfrm>
                  <a:off x="2112" y="2976"/>
                  <a:ext cx="912" cy="912"/>
                </a:xfrm>
                <a:prstGeom prst="ellipse">
                  <a:avLst/>
                </a:prstGeom>
                <a:solidFill>
                  <a:srgbClr val="96D045"/>
                </a:solidFill>
                <a:ln w="9525">
                  <a:noFill/>
                  <a:miter lim="800000"/>
                  <a:headEnd/>
                  <a:tailEnd/>
                </a:ln>
              </p:spPr>
              <p:txBody>
                <a:bodyPr wrap="none" anchor="ctr"/>
                <a:lstStyle/>
                <a:p>
                  <a:endParaRPr lang="en-US">
                    <a:latin typeface="Tw Cen MT" pitchFamily="34" charset="0"/>
                  </a:endParaRPr>
                </a:p>
              </p:txBody>
            </p:sp>
            <p:sp>
              <p:nvSpPr>
                <p:cNvPr id="27699" name="Text Box 12"/>
                <p:cNvSpPr txBox="1">
                  <a:spLocks noChangeArrowheads="1"/>
                </p:cNvSpPr>
                <p:nvPr/>
              </p:nvSpPr>
              <p:spPr bwMode="auto">
                <a:xfrm>
                  <a:off x="2088" y="3230"/>
                  <a:ext cx="960" cy="415"/>
                </a:xfrm>
                <a:prstGeom prst="rect">
                  <a:avLst/>
                </a:prstGeom>
                <a:noFill/>
                <a:ln w="9525">
                  <a:noFill/>
                  <a:miter lim="800000"/>
                  <a:headEnd/>
                  <a:tailEnd/>
                </a:ln>
              </p:spPr>
              <p:txBody>
                <a:bodyPr>
                  <a:spAutoFit/>
                </a:bodyPr>
                <a:lstStyle/>
                <a:p>
                  <a:pPr algn="ctr">
                    <a:spcBef>
                      <a:spcPct val="50000"/>
                    </a:spcBef>
                  </a:pPr>
                  <a:r>
                    <a:rPr lang="en-US" sz="800">
                      <a:latin typeface="Tw Cen MT" pitchFamily="34" charset="0"/>
                    </a:rPr>
                    <a:t>Phonological</a:t>
                  </a:r>
                  <a:r>
                    <a:rPr lang="en-US" sz="900">
                      <a:latin typeface="Tw Cen MT" pitchFamily="34" charset="0"/>
                    </a:rPr>
                    <a:t> Processor</a:t>
                  </a:r>
                </a:p>
              </p:txBody>
            </p:sp>
          </p:grpSp>
        </p:grpSp>
        <p:grpSp>
          <p:nvGrpSpPr>
            <p:cNvPr id="27684" name="Group 13"/>
            <p:cNvGrpSpPr>
              <a:grpSpLocks/>
            </p:cNvGrpSpPr>
            <p:nvPr/>
          </p:nvGrpSpPr>
          <p:grpSpPr bwMode="auto">
            <a:xfrm>
              <a:off x="4267200" y="2547938"/>
              <a:ext cx="1524000" cy="1447800"/>
              <a:chOff x="2880" y="2037"/>
              <a:chExt cx="960" cy="912"/>
            </a:xfrm>
          </p:grpSpPr>
          <p:sp>
            <p:nvSpPr>
              <p:cNvPr id="27694" name="Oval 14"/>
              <p:cNvSpPr>
                <a:spLocks noChangeArrowheads="1"/>
              </p:cNvSpPr>
              <p:nvPr/>
            </p:nvSpPr>
            <p:spPr bwMode="auto">
              <a:xfrm>
                <a:off x="2924" y="2037"/>
                <a:ext cx="912" cy="912"/>
              </a:xfrm>
              <a:prstGeom prst="ellipse">
                <a:avLst/>
              </a:prstGeom>
              <a:solidFill>
                <a:srgbClr val="008080"/>
              </a:solidFill>
              <a:ln w="9525">
                <a:noFill/>
                <a:miter lim="800000"/>
                <a:headEnd/>
                <a:tailEnd/>
              </a:ln>
            </p:spPr>
            <p:txBody>
              <a:bodyPr wrap="none" anchor="ctr"/>
              <a:lstStyle/>
              <a:p>
                <a:endParaRPr lang="en-US">
                  <a:latin typeface="Tw Cen MT" pitchFamily="34" charset="0"/>
                </a:endParaRPr>
              </a:p>
            </p:txBody>
          </p:sp>
          <p:sp>
            <p:nvSpPr>
              <p:cNvPr id="16" name="Text Box 15"/>
              <p:cNvSpPr txBox="1">
                <a:spLocks noChangeArrowheads="1"/>
              </p:cNvSpPr>
              <p:nvPr/>
            </p:nvSpPr>
            <p:spPr bwMode="auto">
              <a:xfrm>
                <a:off x="2884" y="2271"/>
                <a:ext cx="945" cy="484"/>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50" dirty="0">
                    <a:latin typeface="+mn-lt"/>
                    <a:cs typeface="+mn-cs"/>
                  </a:rPr>
                  <a:t>Meaning Processor</a:t>
                </a:r>
              </a:p>
            </p:txBody>
          </p:sp>
        </p:grpSp>
        <p:grpSp>
          <p:nvGrpSpPr>
            <p:cNvPr id="27685" name="Group 17"/>
            <p:cNvGrpSpPr>
              <a:grpSpLocks/>
            </p:cNvGrpSpPr>
            <p:nvPr/>
          </p:nvGrpSpPr>
          <p:grpSpPr bwMode="auto">
            <a:xfrm>
              <a:off x="4343400" y="3505200"/>
              <a:ext cx="1555750" cy="1433513"/>
              <a:chOff x="2620" y="2649"/>
              <a:chExt cx="980" cy="903"/>
            </a:xfrm>
          </p:grpSpPr>
          <p:sp>
            <p:nvSpPr>
              <p:cNvPr id="27691" name="AutoShape 18"/>
              <p:cNvSpPr>
                <a:spLocks noChangeArrowheads="1"/>
              </p:cNvSpPr>
              <p:nvPr/>
            </p:nvSpPr>
            <p:spPr bwMode="auto">
              <a:xfrm rot="5400000">
                <a:off x="3024" y="3120"/>
                <a:ext cx="192" cy="672"/>
              </a:xfrm>
              <a:prstGeom prst="upDownArrow">
                <a:avLst>
                  <a:gd name="adj1" fmla="val 50000"/>
                  <a:gd name="adj2" fmla="val 70000"/>
                </a:avLst>
              </a:prstGeom>
              <a:gradFill rotWithShape="0">
                <a:gsLst>
                  <a:gs pos="0">
                    <a:srgbClr val="4D3457"/>
                  </a:gs>
                  <a:gs pos="50000">
                    <a:srgbClr val="A671BB"/>
                  </a:gs>
                  <a:gs pos="100000">
                    <a:srgbClr val="4D3457"/>
                  </a:gs>
                </a:gsLst>
                <a:lin ang="5400000" scaled="1"/>
              </a:gradFill>
              <a:ln w="9525">
                <a:noFill/>
                <a:miter lim="800000"/>
                <a:headEnd/>
                <a:tailEnd/>
              </a:ln>
            </p:spPr>
            <p:txBody>
              <a:bodyPr wrap="none" anchor="ctr"/>
              <a:lstStyle/>
              <a:p>
                <a:endParaRPr lang="en-US">
                  <a:latin typeface="Tw Cen MT" pitchFamily="34" charset="0"/>
                </a:endParaRPr>
              </a:p>
            </p:txBody>
          </p:sp>
          <p:sp>
            <p:nvSpPr>
              <p:cNvPr id="27692" name="AutoShape 19"/>
              <p:cNvSpPr>
                <a:spLocks noChangeArrowheads="1"/>
              </p:cNvSpPr>
              <p:nvPr/>
            </p:nvSpPr>
            <p:spPr bwMode="auto">
              <a:xfrm rot="-1956574">
                <a:off x="3408" y="2688"/>
                <a:ext cx="192" cy="572"/>
              </a:xfrm>
              <a:prstGeom prst="upDownArrow">
                <a:avLst>
                  <a:gd name="adj1" fmla="val 50000"/>
                  <a:gd name="adj2" fmla="val 59583"/>
                </a:avLst>
              </a:prstGeom>
              <a:gradFill rotWithShape="0">
                <a:gsLst>
                  <a:gs pos="0">
                    <a:srgbClr val="4D3457"/>
                  </a:gs>
                  <a:gs pos="50000">
                    <a:srgbClr val="A671BB"/>
                  </a:gs>
                  <a:gs pos="100000">
                    <a:srgbClr val="4D3457"/>
                  </a:gs>
                </a:gsLst>
                <a:lin ang="5400000" scaled="1"/>
              </a:gradFill>
              <a:ln w="9525">
                <a:noFill/>
                <a:miter lim="800000"/>
                <a:headEnd/>
                <a:tailEnd/>
              </a:ln>
            </p:spPr>
            <p:txBody>
              <a:bodyPr wrap="none" anchor="ctr"/>
              <a:lstStyle/>
              <a:p>
                <a:endParaRPr lang="en-US">
                  <a:latin typeface="Tw Cen MT" pitchFamily="34" charset="0"/>
                </a:endParaRPr>
              </a:p>
            </p:txBody>
          </p:sp>
          <p:sp>
            <p:nvSpPr>
              <p:cNvPr id="27693" name="AutoShape 20"/>
              <p:cNvSpPr>
                <a:spLocks noChangeArrowheads="1"/>
              </p:cNvSpPr>
              <p:nvPr/>
            </p:nvSpPr>
            <p:spPr bwMode="auto">
              <a:xfrm rot="2175313">
                <a:off x="2620" y="2649"/>
                <a:ext cx="192" cy="576"/>
              </a:xfrm>
              <a:prstGeom prst="upDownArrow">
                <a:avLst>
                  <a:gd name="adj1" fmla="val 50000"/>
                  <a:gd name="adj2" fmla="val 60000"/>
                </a:avLst>
              </a:prstGeom>
              <a:gradFill rotWithShape="0">
                <a:gsLst>
                  <a:gs pos="0">
                    <a:srgbClr val="4D3457"/>
                  </a:gs>
                  <a:gs pos="50000">
                    <a:srgbClr val="A671BB"/>
                  </a:gs>
                  <a:gs pos="100000">
                    <a:srgbClr val="4D3457"/>
                  </a:gs>
                </a:gsLst>
                <a:lin ang="5400000" scaled="1"/>
              </a:gradFill>
              <a:ln w="9525">
                <a:noFill/>
                <a:miter lim="800000"/>
                <a:headEnd/>
                <a:tailEnd/>
              </a:ln>
            </p:spPr>
            <p:txBody>
              <a:bodyPr wrap="none" anchor="ctr"/>
              <a:lstStyle/>
              <a:p>
                <a:endParaRPr lang="en-US">
                  <a:latin typeface="Tw Cen MT" pitchFamily="34" charset="0"/>
                </a:endParaRPr>
              </a:p>
            </p:txBody>
          </p:sp>
        </p:grpSp>
        <p:sp>
          <p:nvSpPr>
            <p:cNvPr id="27686" name="Text Box 26"/>
            <p:cNvSpPr txBox="1">
              <a:spLocks noChangeArrowheads="1"/>
            </p:cNvSpPr>
            <p:nvPr/>
          </p:nvSpPr>
          <p:spPr bwMode="auto">
            <a:xfrm>
              <a:off x="4495798" y="4191000"/>
              <a:ext cx="1295399" cy="436932"/>
            </a:xfrm>
            <a:prstGeom prst="rect">
              <a:avLst/>
            </a:prstGeom>
            <a:gradFill rotWithShape="0">
              <a:gsLst>
                <a:gs pos="0">
                  <a:srgbClr val="743125"/>
                </a:gs>
                <a:gs pos="50000">
                  <a:srgbClr val="FB6A4F"/>
                </a:gs>
                <a:gs pos="100000">
                  <a:srgbClr val="743125"/>
                </a:gs>
              </a:gsLst>
              <a:lin ang="5400000" scaled="1"/>
            </a:gradFill>
            <a:ln w="9525">
              <a:noFill/>
              <a:miter lim="800000"/>
              <a:headEnd/>
              <a:tailEnd/>
            </a:ln>
          </p:spPr>
          <p:txBody>
            <a:bodyPr>
              <a:spAutoFit/>
            </a:bodyPr>
            <a:lstStyle/>
            <a:p>
              <a:pPr algn="ctr">
                <a:lnSpc>
                  <a:spcPct val="90000"/>
                </a:lnSpc>
              </a:pPr>
              <a:r>
                <a:rPr lang="en-US" sz="1100">
                  <a:latin typeface="Tw Cen MT" pitchFamily="34" charset="0"/>
                </a:rPr>
                <a:t>Phonics</a:t>
              </a:r>
            </a:p>
          </p:txBody>
        </p:sp>
        <p:sp>
          <p:nvSpPr>
            <p:cNvPr id="22" name="Oval 21"/>
            <p:cNvSpPr/>
            <p:nvPr/>
          </p:nvSpPr>
          <p:spPr>
            <a:xfrm>
              <a:off x="4268214" y="5180807"/>
              <a:ext cx="1521537" cy="1448593"/>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800" dirty="0" err="1">
                  <a:solidFill>
                    <a:schemeClr val="tx1"/>
                  </a:solidFill>
                </a:rPr>
                <a:t>Grapho</a:t>
              </a:r>
              <a:r>
                <a:rPr lang="en-US" sz="800" dirty="0">
                  <a:solidFill>
                    <a:schemeClr val="tx1"/>
                  </a:solidFill>
                </a:rPr>
                <a:t>-motor </a:t>
              </a:r>
            </a:p>
            <a:p>
              <a:pPr algn="ctr" fontAlgn="auto">
                <a:spcBef>
                  <a:spcPts val="0"/>
                </a:spcBef>
                <a:spcAft>
                  <a:spcPts val="0"/>
                </a:spcAft>
                <a:defRPr/>
              </a:pPr>
              <a:r>
                <a:rPr lang="en-US" sz="800" dirty="0">
                  <a:solidFill>
                    <a:schemeClr val="tx1"/>
                  </a:solidFill>
                </a:rPr>
                <a:t>Processor </a:t>
              </a:r>
            </a:p>
          </p:txBody>
        </p:sp>
        <p:sp>
          <p:nvSpPr>
            <p:cNvPr id="27688" name="AutoShape 16"/>
            <p:cNvSpPr>
              <a:spLocks noChangeArrowheads="1"/>
            </p:cNvSpPr>
            <p:nvPr/>
          </p:nvSpPr>
          <p:spPr bwMode="auto">
            <a:xfrm>
              <a:off x="4876800" y="2057400"/>
              <a:ext cx="304800" cy="914400"/>
            </a:xfrm>
            <a:prstGeom prst="upDownArrow">
              <a:avLst>
                <a:gd name="adj1" fmla="val 50000"/>
                <a:gd name="adj2" fmla="val 60000"/>
              </a:avLst>
            </a:prstGeom>
            <a:gradFill rotWithShape="0">
              <a:gsLst>
                <a:gs pos="0">
                  <a:srgbClr val="4D3457"/>
                </a:gs>
                <a:gs pos="50000">
                  <a:srgbClr val="A671BB"/>
                </a:gs>
                <a:gs pos="100000">
                  <a:srgbClr val="4D3457"/>
                </a:gs>
              </a:gsLst>
              <a:lin ang="5400000" scaled="1"/>
            </a:gradFill>
            <a:ln w="9525">
              <a:noFill/>
              <a:miter lim="800000"/>
              <a:headEnd/>
              <a:tailEnd/>
            </a:ln>
          </p:spPr>
          <p:txBody>
            <a:bodyPr wrap="none" anchor="ctr"/>
            <a:lstStyle/>
            <a:p>
              <a:endParaRPr lang="en-US">
                <a:latin typeface="Tw Cen MT" pitchFamily="34" charset="0"/>
              </a:endParaRPr>
            </a:p>
          </p:txBody>
        </p:sp>
        <p:sp>
          <p:nvSpPr>
            <p:cNvPr id="27689" name="AutoShape 16"/>
            <p:cNvSpPr>
              <a:spLocks noChangeArrowheads="1"/>
            </p:cNvSpPr>
            <p:nvPr/>
          </p:nvSpPr>
          <p:spPr bwMode="auto">
            <a:xfrm rot="2871821">
              <a:off x="5699082" y="4991746"/>
              <a:ext cx="304800" cy="914400"/>
            </a:xfrm>
            <a:prstGeom prst="upDownArrow">
              <a:avLst>
                <a:gd name="adj1" fmla="val 50000"/>
                <a:gd name="adj2" fmla="val 60000"/>
              </a:avLst>
            </a:prstGeom>
            <a:gradFill rotWithShape="0">
              <a:gsLst>
                <a:gs pos="0">
                  <a:srgbClr val="4D3457"/>
                </a:gs>
                <a:gs pos="50000">
                  <a:srgbClr val="A671BB"/>
                </a:gs>
                <a:gs pos="100000">
                  <a:srgbClr val="4D3457"/>
                </a:gs>
              </a:gsLst>
              <a:lin ang="5400000" scaled="1"/>
            </a:gradFill>
            <a:ln w="9525">
              <a:noFill/>
              <a:miter lim="800000"/>
              <a:headEnd/>
              <a:tailEnd/>
            </a:ln>
          </p:spPr>
          <p:txBody>
            <a:bodyPr wrap="none" anchor="ctr"/>
            <a:lstStyle/>
            <a:p>
              <a:endParaRPr lang="en-US">
                <a:latin typeface="Tw Cen MT" pitchFamily="34" charset="0"/>
              </a:endParaRPr>
            </a:p>
          </p:txBody>
        </p:sp>
        <p:sp>
          <p:nvSpPr>
            <p:cNvPr id="27690" name="AutoShape 16"/>
            <p:cNvSpPr>
              <a:spLocks noChangeArrowheads="1"/>
            </p:cNvSpPr>
            <p:nvPr/>
          </p:nvSpPr>
          <p:spPr bwMode="auto">
            <a:xfrm rot="-2618346">
              <a:off x="4083412" y="5008050"/>
              <a:ext cx="304800" cy="914400"/>
            </a:xfrm>
            <a:prstGeom prst="upDownArrow">
              <a:avLst>
                <a:gd name="adj1" fmla="val 50000"/>
                <a:gd name="adj2" fmla="val 60000"/>
              </a:avLst>
            </a:prstGeom>
            <a:gradFill rotWithShape="0">
              <a:gsLst>
                <a:gs pos="0">
                  <a:srgbClr val="4D3457"/>
                </a:gs>
                <a:gs pos="50000">
                  <a:srgbClr val="A671BB"/>
                </a:gs>
                <a:gs pos="100000">
                  <a:srgbClr val="4D3457"/>
                </a:gs>
              </a:gsLst>
              <a:lin ang="5400000" scaled="1"/>
            </a:gradFill>
            <a:ln w="9525">
              <a:noFill/>
              <a:miter lim="800000"/>
              <a:headEnd/>
              <a:tailEnd/>
            </a:ln>
          </p:spPr>
          <p:txBody>
            <a:bodyPr wrap="none" anchor="ctr"/>
            <a:lstStyle/>
            <a:p>
              <a:endParaRPr lang="en-US">
                <a:latin typeface="Tw Cen MT" pitchFamily="34" charset="0"/>
              </a:endParaRPr>
            </a:p>
          </p:txBody>
        </p:sp>
      </p:grpSp>
      <p:cxnSp>
        <p:nvCxnSpPr>
          <p:cNvPr id="61" name="Straight Connector 60"/>
          <p:cNvCxnSpPr/>
          <p:nvPr/>
        </p:nvCxnSpPr>
        <p:spPr>
          <a:xfrm>
            <a:off x="3581400" y="4419600"/>
            <a:ext cx="1295400" cy="228600"/>
          </a:xfrm>
          <a:prstGeom prst="line">
            <a:avLst/>
          </a:prstGeom>
        </p:spPr>
        <p:style>
          <a:lnRef idx="2">
            <a:schemeClr val="dk1"/>
          </a:lnRef>
          <a:fillRef idx="0">
            <a:schemeClr val="dk1"/>
          </a:fillRef>
          <a:effectRef idx="1">
            <a:schemeClr val="dk1"/>
          </a:effectRef>
          <a:fontRef idx="minor">
            <a:schemeClr val="tx1"/>
          </a:fontRef>
        </p:style>
      </p:cxnSp>
      <p:sp>
        <p:nvSpPr>
          <p:cNvPr id="45" name="Oval 44"/>
          <p:cNvSpPr/>
          <p:nvPr/>
        </p:nvSpPr>
        <p:spPr>
          <a:xfrm>
            <a:off x="2743200" y="3886200"/>
            <a:ext cx="1066800" cy="838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t>Writing </a:t>
            </a:r>
          </a:p>
        </p:txBody>
      </p:sp>
      <p:sp>
        <p:nvSpPr>
          <p:cNvPr id="52" name="Rounded Rectangle 51"/>
          <p:cNvSpPr/>
          <p:nvPr/>
        </p:nvSpPr>
        <p:spPr>
          <a:xfrm>
            <a:off x="3657600" y="4572000"/>
            <a:ext cx="1295400" cy="91440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US" sz="1400" dirty="0"/>
              <a:t>Reviewing  </a:t>
            </a:r>
          </a:p>
        </p:txBody>
      </p:sp>
      <p:cxnSp>
        <p:nvCxnSpPr>
          <p:cNvPr id="63" name="Straight Arrow Connector 62"/>
          <p:cNvCxnSpPr/>
          <p:nvPr/>
        </p:nvCxnSpPr>
        <p:spPr>
          <a:xfrm flipH="1" flipV="1">
            <a:off x="1143000" y="2590800"/>
            <a:ext cx="228600" cy="1447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5" name="Straight Arrow Connector 64"/>
          <p:cNvCxnSpPr/>
          <p:nvPr/>
        </p:nvCxnSpPr>
        <p:spPr>
          <a:xfrm flipV="1">
            <a:off x="1371600" y="2514600"/>
            <a:ext cx="1143000" cy="15240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7" name="Straight Arrow Connector 66"/>
          <p:cNvCxnSpPr/>
          <p:nvPr/>
        </p:nvCxnSpPr>
        <p:spPr>
          <a:xfrm flipV="1">
            <a:off x="1371600" y="3429000"/>
            <a:ext cx="1143000" cy="6096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69" name="Straight Arrow Connector 68"/>
          <p:cNvCxnSpPr/>
          <p:nvPr/>
        </p:nvCxnSpPr>
        <p:spPr>
          <a:xfrm>
            <a:off x="2971800" y="2514600"/>
            <a:ext cx="0" cy="5334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3" name="Straight Arrow Connector 72"/>
          <p:cNvCxnSpPr/>
          <p:nvPr/>
        </p:nvCxnSpPr>
        <p:spPr>
          <a:xfrm>
            <a:off x="3200400" y="3581400"/>
            <a:ext cx="0" cy="5334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4" name="Straight Arrow Connector 73"/>
          <p:cNvCxnSpPr/>
          <p:nvPr/>
        </p:nvCxnSpPr>
        <p:spPr>
          <a:xfrm>
            <a:off x="1752600" y="2209800"/>
            <a:ext cx="76200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76" name="Straight Arrow Connector 75"/>
          <p:cNvCxnSpPr>
            <a:endCxn id="28" idx="3"/>
          </p:cNvCxnSpPr>
          <p:nvPr/>
        </p:nvCxnSpPr>
        <p:spPr>
          <a:xfrm flipH="1" flipV="1">
            <a:off x="2133600" y="4991100"/>
            <a:ext cx="1600200" cy="381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78" name="Rectangle 77"/>
          <p:cNvSpPr/>
          <p:nvPr/>
        </p:nvSpPr>
        <p:spPr>
          <a:xfrm>
            <a:off x="5943600" y="4495800"/>
            <a:ext cx="2971800" cy="1754326"/>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Holy Crap!</a:t>
            </a:r>
          </a:p>
        </p:txBody>
      </p:sp>
      <p:grpSp>
        <p:nvGrpSpPr>
          <p:cNvPr id="27679" name="Group 79"/>
          <p:cNvGrpSpPr>
            <a:grpSpLocks/>
          </p:cNvGrpSpPr>
          <p:nvPr/>
        </p:nvGrpSpPr>
        <p:grpSpPr bwMode="auto">
          <a:xfrm>
            <a:off x="6096000" y="1905000"/>
            <a:ext cx="401638" cy="1447800"/>
            <a:chOff x="6299143" y="1577365"/>
            <a:chExt cx="803455" cy="2604212"/>
          </a:xfrm>
        </p:grpSpPr>
        <p:sp>
          <p:nvSpPr>
            <p:cNvPr id="81" name="Up-Down Arrow 80"/>
            <p:cNvSpPr/>
            <p:nvPr/>
          </p:nvSpPr>
          <p:spPr>
            <a:xfrm rot="20369043">
              <a:off x="6299143" y="1577365"/>
              <a:ext cx="774873" cy="260421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 </a:t>
              </a:r>
            </a:p>
          </p:txBody>
        </p:sp>
        <p:sp>
          <p:nvSpPr>
            <p:cNvPr id="82" name="TextBox 81"/>
            <p:cNvSpPr txBox="1"/>
            <p:nvPr/>
          </p:nvSpPr>
          <p:spPr>
            <a:xfrm rot="4114520">
              <a:off x="5780586" y="2811023"/>
              <a:ext cx="2135911" cy="508113"/>
            </a:xfrm>
            <a:prstGeom prst="rect">
              <a:avLst/>
            </a:prstGeom>
            <a:noFill/>
          </p:spPr>
          <p:txBody>
            <a:bodyPr>
              <a:spAutoFit/>
            </a:bodyPr>
            <a:lstStyle/>
            <a:p>
              <a:pPr fontAlgn="auto">
                <a:spcBef>
                  <a:spcPts val="0"/>
                </a:spcBef>
                <a:spcAft>
                  <a:spcPts val="0"/>
                </a:spcAft>
                <a:defRPr/>
              </a:pPr>
              <a:r>
                <a:rPr lang="en-US" sz="1050" dirty="0">
                  <a:latin typeface="+mn-lt"/>
                  <a:cs typeface="+mn-cs"/>
                </a:rPr>
                <a:t>Processing Speed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Scale>
                                      <p:cBhvr>
                                        <p:cTn id="7" dur="1000" decel="50000" fill="hold">
                                          <p:stCondLst>
                                            <p:cond delay="0"/>
                                          </p:stCondLst>
                                        </p:cTn>
                                        <p:tgtEl>
                                          <p:spTgt spid="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8"/>
                                        </p:tgtEl>
                                        <p:attrNameLst>
                                          <p:attrName>ppt_x</p:attrName>
                                          <p:attrName>ppt_y</p:attrName>
                                        </p:attrNameLst>
                                      </p:cBhvr>
                                    </p:animMotion>
                                    <p:animEffect transition="in" filter="fade">
                                      <p:cBhvr>
                                        <p:cTn id="9"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612775" y="228600"/>
            <a:ext cx="8153400" cy="990600"/>
          </a:xfrm>
        </p:spPr>
        <p:txBody>
          <a:bodyPr/>
          <a:lstStyle/>
          <a:p>
            <a:pPr eaLnBrk="1" hangingPunct="1"/>
            <a:r>
              <a:rPr lang="en-US" smtClean="0"/>
              <a:t>Assessment for Writing </a:t>
            </a:r>
          </a:p>
        </p:txBody>
      </p:sp>
      <p:graphicFrame>
        <p:nvGraphicFramePr>
          <p:cNvPr id="5" name="Table 4"/>
          <p:cNvGraphicFramePr>
            <a:graphicFrameLocks noGrp="1"/>
          </p:cNvGraphicFramePr>
          <p:nvPr/>
        </p:nvGraphicFramePr>
        <p:xfrm>
          <a:off x="914400" y="1219200"/>
          <a:ext cx="7467600" cy="5791200"/>
        </p:xfrm>
        <a:graphic>
          <a:graphicData uri="http://schemas.openxmlformats.org/drawingml/2006/table">
            <a:tbl>
              <a:tblPr firstRow="1" bandRow="1">
                <a:tableStyleId>{5C22544A-7EE6-4342-B048-85BDC9FD1C3A}</a:tableStyleId>
              </a:tblPr>
              <a:tblGrid>
                <a:gridCol w="3733800"/>
                <a:gridCol w="3733800"/>
              </a:tblGrid>
              <a:tr h="296091">
                <a:tc>
                  <a:txBody>
                    <a:bodyPr/>
                    <a:lstStyle/>
                    <a:p>
                      <a:r>
                        <a:rPr lang="en-US" dirty="0" smtClean="0"/>
                        <a:t>Domain</a:t>
                      </a:r>
                      <a:endParaRPr lang="en-US" dirty="0"/>
                    </a:p>
                  </a:txBody>
                  <a:tcPr/>
                </a:tc>
                <a:tc>
                  <a:txBody>
                    <a:bodyPr/>
                    <a:lstStyle/>
                    <a:p>
                      <a:r>
                        <a:rPr lang="en-US" dirty="0" smtClean="0"/>
                        <a:t>Tools </a:t>
                      </a:r>
                      <a:endParaRPr lang="en-US" dirty="0"/>
                    </a:p>
                  </a:txBody>
                  <a:tcPr/>
                </a:tc>
              </a:tr>
              <a:tr h="1184366">
                <a:tc>
                  <a:txBody>
                    <a:bodyPr/>
                    <a:lstStyle/>
                    <a:p>
                      <a:r>
                        <a:rPr lang="en-US" sz="1600" dirty="0" smtClean="0"/>
                        <a:t>Translating:</a:t>
                      </a:r>
                      <a:r>
                        <a:rPr lang="en-US" sz="1600" baseline="0" dirty="0" smtClean="0"/>
                        <a:t> Spelling (phonics) </a:t>
                      </a:r>
                      <a:endParaRPr lang="en-US" sz="1600" dirty="0"/>
                    </a:p>
                  </a:txBody>
                  <a:tcPr/>
                </a:tc>
                <a:tc>
                  <a:txBody>
                    <a:bodyPr/>
                    <a:lstStyle/>
                    <a:p>
                      <a:r>
                        <a:rPr lang="en-US" sz="1600" dirty="0" smtClean="0"/>
                        <a:t>WIST</a:t>
                      </a:r>
                    </a:p>
                    <a:p>
                      <a:r>
                        <a:rPr lang="en-US" sz="1600" b="1" dirty="0" smtClean="0"/>
                        <a:t>Core Phonics</a:t>
                      </a:r>
                      <a:r>
                        <a:rPr lang="en-US" sz="1600" b="1" baseline="0" dirty="0" smtClean="0"/>
                        <a:t> </a:t>
                      </a:r>
                    </a:p>
                    <a:p>
                      <a:r>
                        <a:rPr lang="en-US" sz="1600" b="1" baseline="0" dirty="0" smtClean="0"/>
                        <a:t>Spelling Inventory </a:t>
                      </a:r>
                    </a:p>
                    <a:p>
                      <a:r>
                        <a:rPr lang="en-US" sz="1600" baseline="0" dirty="0" smtClean="0"/>
                        <a:t>Spelling CBM</a:t>
                      </a:r>
                    </a:p>
                    <a:p>
                      <a:r>
                        <a:rPr lang="en-US" sz="1600" b="1" baseline="0" dirty="0" smtClean="0"/>
                        <a:t>Writing Samples </a:t>
                      </a:r>
                      <a:endParaRPr lang="en-US" sz="1600" b="1" dirty="0"/>
                    </a:p>
                  </a:txBody>
                  <a:tcPr/>
                </a:tc>
              </a:tr>
              <a:tr h="740229">
                <a:tc>
                  <a:txBody>
                    <a:bodyPr/>
                    <a:lstStyle/>
                    <a:p>
                      <a:r>
                        <a:rPr lang="en-US" sz="1600" dirty="0" smtClean="0"/>
                        <a:t>Translating:</a:t>
                      </a:r>
                      <a:r>
                        <a:rPr lang="en-US" sz="1600" baseline="0" dirty="0" smtClean="0"/>
                        <a:t> Expressive Syntax (Grammar)</a:t>
                      </a:r>
                      <a:endParaRPr lang="en-US" sz="1600" dirty="0"/>
                    </a:p>
                  </a:txBody>
                  <a:tcPr/>
                </a:tc>
                <a:tc>
                  <a:txBody>
                    <a:bodyPr/>
                    <a:lstStyle/>
                    <a:p>
                      <a:r>
                        <a:rPr lang="en-US" sz="1600" b="1" dirty="0" smtClean="0"/>
                        <a:t>Grammar Inventory</a:t>
                      </a:r>
                    </a:p>
                    <a:p>
                      <a:r>
                        <a:rPr lang="en-US" sz="1600" b="1" dirty="0" smtClean="0"/>
                        <a:t>Correct</a:t>
                      </a:r>
                      <a:r>
                        <a:rPr lang="en-US" sz="1600" b="1" baseline="0" dirty="0" smtClean="0"/>
                        <a:t> Writing Sequence  CBM</a:t>
                      </a:r>
                    </a:p>
                    <a:p>
                      <a:r>
                        <a:rPr lang="en-US" sz="1600" b="1" baseline="0" dirty="0" smtClean="0"/>
                        <a:t>Writing Samples </a:t>
                      </a:r>
                      <a:endParaRPr lang="en-US" sz="1600" b="1" dirty="0"/>
                    </a:p>
                  </a:txBody>
                  <a:tcPr/>
                </a:tc>
              </a:tr>
              <a:tr h="518160">
                <a:tc>
                  <a:txBody>
                    <a:bodyPr/>
                    <a:lstStyle/>
                    <a:p>
                      <a:r>
                        <a:rPr lang="en-US" sz="1600" dirty="0" smtClean="0"/>
                        <a:t>Translating: Mechanics (rules</a:t>
                      </a:r>
                      <a:r>
                        <a:rPr lang="en-US" sz="1600" baseline="0" dirty="0" smtClean="0"/>
                        <a:t> of writing; capitol, punctuation etc)</a:t>
                      </a:r>
                      <a:endParaRPr lang="en-US" sz="1600" dirty="0"/>
                    </a:p>
                  </a:txBody>
                  <a:tcPr/>
                </a:tc>
                <a:tc>
                  <a:txBody>
                    <a:bodyPr/>
                    <a:lstStyle/>
                    <a:p>
                      <a:r>
                        <a:rPr lang="en-US" sz="1600" dirty="0" smtClean="0"/>
                        <a:t>Writing</a:t>
                      </a:r>
                      <a:r>
                        <a:rPr lang="en-US" sz="1600" baseline="0" dirty="0" smtClean="0"/>
                        <a:t> Rubrics </a:t>
                      </a:r>
                    </a:p>
                    <a:p>
                      <a:r>
                        <a:rPr lang="en-US" sz="1600" baseline="0" dirty="0" smtClean="0"/>
                        <a:t>Writing Samples </a:t>
                      </a:r>
                      <a:endParaRPr lang="en-US" sz="1600" dirty="0"/>
                    </a:p>
                  </a:txBody>
                  <a:tcPr/>
                </a:tc>
              </a:tr>
              <a:tr h="962297">
                <a:tc>
                  <a:txBody>
                    <a:bodyPr/>
                    <a:lstStyle/>
                    <a:p>
                      <a:r>
                        <a:rPr lang="en-US" sz="1600" dirty="0" smtClean="0"/>
                        <a:t>Transcribing:</a:t>
                      </a:r>
                      <a:r>
                        <a:rPr lang="en-US" sz="1600" baseline="0" dirty="0" smtClean="0"/>
                        <a:t> Handwriting </a:t>
                      </a:r>
                      <a:endParaRPr lang="en-US" sz="1600" dirty="0"/>
                    </a:p>
                  </a:txBody>
                  <a:tcPr/>
                </a:tc>
                <a:tc>
                  <a:txBody>
                    <a:bodyPr/>
                    <a:lstStyle/>
                    <a:p>
                      <a:r>
                        <a:rPr lang="en-US" sz="1600" b="1" dirty="0" smtClean="0"/>
                        <a:t>HWT</a:t>
                      </a:r>
                      <a:r>
                        <a:rPr lang="en-US" sz="1600" b="1" baseline="0" dirty="0" smtClean="0"/>
                        <a:t> </a:t>
                      </a:r>
                      <a:r>
                        <a:rPr lang="en-US" sz="1600" b="1" dirty="0" smtClean="0"/>
                        <a:t>Screening </a:t>
                      </a:r>
                    </a:p>
                    <a:p>
                      <a:r>
                        <a:rPr lang="en-US" sz="1600" dirty="0" smtClean="0"/>
                        <a:t>Print TOOL</a:t>
                      </a:r>
                      <a:r>
                        <a:rPr lang="en-US" sz="1600" baseline="0" dirty="0" smtClean="0"/>
                        <a:t> </a:t>
                      </a:r>
                    </a:p>
                    <a:p>
                      <a:r>
                        <a:rPr lang="en-US" sz="1600" baseline="0" dirty="0" smtClean="0"/>
                        <a:t>Minnesota Handwriting Assessment </a:t>
                      </a:r>
                    </a:p>
                    <a:p>
                      <a:r>
                        <a:rPr lang="en-US" sz="1600" baseline="0" dirty="0" smtClean="0"/>
                        <a:t>Writing Samples </a:t>
                      </a:r>
                      <a:endParaRPr lang="en-US" sz="1600" dirty="0" smtClean="0"/>
                    </a:p>
                  </a:txBody>
                  <a:tcPr/>
                </a:tc>
              </a:tr>
              <a:tr h="740229">
                <a:tc>
                  <a:txBody>
                    <a:bodyPr/>
                    <a:lstStyle/>
                    <a:p>
                      <a:r>
                        <a:rPr lang="en-US" sz="1600" dirty="0" smtClean="0"/>
                        <a:t>Language Processing </a:t>
                      </a:r>
                      <a:endParaRPr lang="en-US" sz="1600" dirty="0"/>
                    </a:p>
                  </a:txBody>
                  <a:tcPr/>
                </a:tc>
                <a:tc>
                  <a:txBody>
                    <a:bodyPr/>
                    <a:lstStyle/>
                    <a:p>
                      <a:r>
                        <a:rPr lang="en-US" sz="1600" dirty="0" smtClean="0"/>
                        <a:t>CELF</a:t>
                      </a:r>
                    </a:p>
                    <a:p>
                      <a:r>
                        <a:rPr lang="en-US" sz="1600" dirty="0" smtClean="0"/>
                        <a:t>TOWL/TEWL</a:t>
                      </a:r>
                    </a:p>
                    <a:p>
                      <a:r>
                        <a:rPr lang="en-US" sz="1600" dirty="0" smtClean="0"/>
                        <a:t>Writing Samples </a:t>
                      </a:r>
                      <a:endParaRPr lang="en-US" sz="1600" dirty="0"/>
                    </a:p>
                  </a:txBody>
                  <a:tcPr/>
                </a:tc>
              </a:tr>
              <a:tr h="740229">
                <a:tc>
                  <a:txBody>
                    <a:bodyPr/>
                    <a:lstStyle/>
                    <a:p>
                      <a:r>
                        <a:rPr lang="en-US" sz="1600" dirty="0" smtClean="0"/>
                        <a:t>Mental Control</a:t>
                      </a:r>
                      <a:r>
                        <a:rPr lang="en-US" sz="1600" baseline="0" dirty="0" smtClean="0"/>
                        <a:t> </a:t>
                      </a:r>
                      <a:endParaRPr lang="en-US" sz="1600" dirty="0"/>
                    </a:p>
                  </a:txBody>
                  <a:tcPr/>
                </a:tc>
                <a:tc>
                  <a:txBody>
                    <a:bodyPr/>
                    <a:lstStyle/>
                    <a:p>
                      <a:r>
                        <a:rPr lang="en-US" sz="1600" dirty="0" smtClean="0"/>
                        <a:t>Classroom Impact Questionnaire</a:t>
                      </a:r>
                    </a:p>
                    <a:p>
                      <a:r>
                        <a:rPr lang="en-US" sz="1600" dirty="0" smtClean="0"/>
                        <a:t>Informal memory</a:t>
                      </a:r>
                      <a:r>
                        <a:rPr lang="en-US" sz="1600" baseline="0" dirty="0" smtClean="0"/>
                        <a:t> inventory</a:t>
                      </a:r>
                      <a:r>
                        <a:rPr lang="en-US" sz="1600" dirty="0" smtClean="0"/>
                        <a:t> </a:t>
                      </a:r>
                    </a:p>
                    <a:p>
                      <a:endParaRPr lang="en-US" sz="1600" dirty="0"/>
                    </a:p>
                  </a:txBody>
                  <a:tcPr/>
                </a:tc>
              </a:tr>
            </a:tbl>
          </a:graphicData>
        </a:graphic>
      </p:graphicFrame>
      <p:pic>
        <p:nvPicPr>
          <p:cNvPr id="28701" name="Picture 2" descr="http://www.randolph.k12.nc.us/Departments/K-5/PublishingImages/school_clipart_boy_writting.gif"/>
          <p:cNvPicPr>
            <a:picLocks noChangeAspect="1" noChangeArrowheads="1"/>
          </p:cNvPicPr>
          <p:nvPr/>
        </p:nvPicPr>
        <p:blipFill>
          <a:blip r:embed="rId2" cstate="print"/>
          <a:srcRect/>
          <a:stretch>
            <a:fillRect/>
          </a:stretch>
        </p:blipFill>
        <p:spPr bwMode="auto">
          <a:xfrm>
            <a:off x="6781800" y="0"/>
            <a:ext cx="190500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12775" y="228600"/>
            <a:ext cx="8153400" cy="990600"/>
          </a:xfrm>
        </p:spPr>
        <p:txBody>
          <a:bodyPr/>
          <a:lstStyle/>
          <a:p>
            <a:r>
              <a:rPr lang="en-US" smtClean="0"/>
              <a:t>Basic Writing Battery </a:t>
            </a:r>
          </a:p>
        </p:txBody>
      </p:sp>
      <p:sp>
        <p:nvSpPr>
          <p:cNvPr id="6" name="Regular Pentagon 5"/>
          <p:cNvSpPr/>
          <p:nvPr/>
        </p:nvSpPr>
        <p:spPr>
          <a:xfrm>
            <a:off x="6172200" y="1752600"/>
            <a:ext cx="2209800" cy="1905000"/>
          </a:xfrm>
          <a:prstGeom prst="pentagon">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Spelling </a:t>
            </a:r>
            <a:r>
              <a:rPr lang="en-US" dirty="0"/>
              <a:t> </a:t>
            </a:r>
          </a:p>
          <a:p>
            <a:pPr algn="ctr">
              <a:defRPr/>
            </a:pPr>
            <a:r>
              <a:rPr lang="en-US" dirty="0"/>
              <a:t>-</a:t>
            </a:r>
            <a:r>
              <a:rPr lang="en-US" dirty="0" err="1"/>
              <a:t>WtW</a:t>
            </a:r>
            <a:endParaRPr lang="en-US" dirty="0"/>
          </a:p>
          <a:p>
            <a:pPr algn="ctr">
              <a:defRPr/>
            </a:pPr>
            <a:r>
              <a:rPr lang="en-US" dirty="0"/>
              <a:t>-Core Phonics</a:t>
            </a:r>
          </a:p>
          <a:p>
            <a:pPr algn="ctr">
              <a:defRPr/>
            </a:pPr>
            <a:r>
              <a:rPr lang="en-US" dirty="0"/>
              <a:t>-WSC</a:t>
            </a:r>
          </a:p>
        </p:txBody>
      </p:sp>
      <p:cxnSp>
        <p:nvCxnSpPr>
          <p:cNvPr id="10" name="Straight Connector 9"/>
          <p:cNvCxnSpPr/>
          <p:nvPr/>
        </p:nvCxnSpPr>
        <p:spPr>
          <a:xfrm>
            <a:off x="2514600" y="2819400"/>
            <a:ext cx="1524000" cy="838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410200" y="4495800"/>
            <a:ext cx="1524000" cy="838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486400" y="3200400"/>
            <a:ext cx="990600" cy="3810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362200" y="4724400"/>
            <a:ext cx="1600200" cy="3048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gular Pentagon 4"/>
          <p:cNvSpPr/>
          <p:nvPr/>
        </p:nvSpPr>
        <p:spPr>
          <a:xfrm>
            <a:off x="609600" y="1752600"/>
            <a:ext cx="2209800" cy="1905000"/>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Handwriting</a:t>
            </a:r>
            <a:r>
              <a:rPr lang="en-US" dirty="0"/>
              <a:t> </a:t>
            </a:r>
          </a:p>
          <a:p>
            <a:pPr algn="ctr">
              <a:defRPr/>
            </a:pPr>
            <a:r>
              <a:rPr lang="en-US" dirty="0"/>
              <a:t>-HWT Screener</a:t>
            </a:r>
          </a:p>
          <a:p>
            <a:pPr algn="ctr">
              <a:defRPr/>
            </a:pPr>
            <a:r>
              <a:rPr lang="en-US" dirty="0"/>
              <a:t>-Rubric </a:t>
            </a:r>
          </a:p>
        </p:txBody>
      </p:sp>
      <p:sp>
        <p:nvSpPr>
          <p:cNvPr id="7" name="Regular Pentagon 6"/>
          <p:cNvSpPr/>
          <p:nvPr/>
        </p:nvSpPr>
        <p:spPr>
          <a:xfrm>
            <a:off x="685800" y="4495800"/>
            <a:ext cx="2209800" cy="1981200"/>
          </a:xfrm>
          <a:prstGeom prst="pentagon">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Grammar </a:t>
            </a:r>
            <a:r>
              <a:rPr lang="en-US" dirty="0"/>
              <a:t> </a:t>
            </a:r>
          </a:p>
          <a:p>
            <a:pPr algn="ctr">
              <a:defRPr/>
            </a:pPr>
            <a:r>
              <a:rPr lang="en-US" dirty="0"/>
              <a:t>-TMG  Screener</a:t>
            </a:r>
          </a:p>
          <a:p>
            <a:pPr algn="ctr">
              <a:defRPr/>
            </a:pPr>
            <a:r>
              <a:rPr lang="en-US" dirty="0"/>
              <a:t>- CWS  </a:t>
            </a:r>
          </a:p>
        </p:txBody>
      </p:sp>
      <p:sp>
        <p:nvSpPr>
          <p:cNvPr id="8" name="Regular Pentagon 7"/>
          <p:cNvSpPr/>
          <p:nvPr/>
        </p:nvSpPr>
        <p:spPr>
          <a:xfrm>
            <a:off x="6172200" y="4495800"/>
            <a:ext cx="2286000" cy="2057400"/>
          </a:xfrm>
          <a:prstGeom prst="pentagon">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Composition </a:t>
            </a:r>
            <a:r>
              <a:rPr lang="en-US" dirty="0"/>
              <a:t> -Rubric</a:t>
            </a:r>
          </a:p>
          <a:p>
            <a:pPr algn="ctr">
              <a:defRPr/>
            </a:pPr>
            <a:r>
              <a:rPr lang="en-US" dirty="0"/>
              <a:t> -TWW</a:t>
            </a:r>
          </a:p>
        </p:txBody>
      </p:sp>
      <p:pic>
        <p:nvPicPr>
          <p:cNvPr id="29707" name="Picture 2" descr="http://2.bp.blogspot.com/-nc4JPaK3RHs/TbTGsTLXOhI/AAAAAAAABmA/70LO1fFrbws/s1600/writer.jpg"/>
          <p:cNvPicPr>
            <a:picLocks noChangeAspect="1" noChangeArrowheads="1"/>
          </p:cNvPicPr>
          <p:nvPr/>
        </p:nvPicPr>
        <p:blipFill>
          <a:blip r:embed="rId2" cstate="print"/>
          <a:srcRect/>
          <a:stretch>
            <a:fillRect/>
          </a:stretch>
        </p:blipFill>
        <p:spPr bwMode="auto">
          <a:xfrm>
            <a:off x="3810000" y="3200400"/>
            <a:ext cx="1773238" cy="18288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0" y="25908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5"/>
          <p:cNvCxnSpPr/>
          <p:nvPr/>
        </p:nvCxnSpPr>
        <p:spPr>
          <a:xfrm>
            <a:off x="1524000" y="43434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7848600" y="38100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flipV="1">
            <a:off x="1828800" y="16764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733800" y="1447800"/>
            <a:ext cx="2514600" cy="508000"/>
          </a:xfrm>
          <a:prstGeom prst="rect">
            <a:avLst/>
          </a:prstGeom>
          <a:noFill/>
          <a:ln w="9525">
            <a:noFill/>
            <a:miter lim="800000"/>
            <a:headEnd/>
            <a:tailEnd/>
          </a:ln>
        </p:spPr>
        <p:txBody>
          <a:bodyPr>
            <a:spAutoFit/>
          </a:bodyPr>
          <a:lstStyle/>
          <a:p>
            <a:r>
              <a:rPr lang="en-US" b="1">
                <a:latin typeface="Calibri" pitchFamily="34" charset="0"/>
              </a:rPr>
              <a:t>Handwriting  </a:t>
            </a:r>
          </a:p>
          <a:p>
            <a:r>
              <a:rPr lang="en-US" sz="900" b="1">
                <a:latin typeface="Calibri" pitchFamily="34" charset="0"/>
              </a:rPr>
              <a:t>(Handwriting without Tears Screener) </a:t>
            </a:r>
          </a:p>
        </p:txBody>
      </p:sp>
      <p:cxnSp>
        <p:nvCxnSpPr>
          <p:cNvPr id="10" name="Straight Connector 9"/>
          <p:cNvCxnSpPr/>
          <p:nvPr/>
        </p:nvCxnSpPr>
        <p:spPr>
          <a:xfrm flipV="1">
            <a:off x="4343400" y="17526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019800" y="1524000"/>
            <a:ext cx="3124200" cy="492125"/>
          </a:xfrm>
          <a:prstGeom prst="rect">
            <a:avLst/>
          </a:prstGeom>
          <a:noFill/>
          <a:ln w="9525">
            <a:noFill/>
            <a:miter lim="800000"/>
            <a:headEnd/>
            <a:tailEnd/>
          </a:ln>
        </p:spPr>
        <p:txBody>
          <a:bodyPr>
            <a:spAutoFit/>
          </a:bodyPr>
          <a:lstStyle/>
          <a:p>
            <a:pPr algn="r"/>
            <a:r>
              <a:rPr lang="en-US" b="1">
                <a:latin typeface="Calibri" pitchFamily="34" charset="0"/>
              </a:rPr>
              <a:t>Alphabetic Principle: Spelling  </a:t>
            </a:r>
          </a:p>
          <a:p>
            <a:pPr algn="r"/>
            <a:r>
              <a:rPr lang="en-US" sz="800" b="1">
                <a:latin typeface="Calibri" pitchFamily="34" charset="0"/>
              </a:rPr>
              <a:t>(Core Phonics, Words their Way)</a:t>
            </a:r>
          </a:p>
        </p:txBody>
      </p:sp>
      <p:sp>
        <p:nvSpPr>
          <p:cNvPr id="14" name="TextBox 17"/>
          <p:cNvSpPr txBox="1">
            <a:spLocks noChangeArrowheads="1"/>
          </p:cNvSpPr>
          <p:nvPr/>
        </p:nvSpPr>
        <p:spPr bwMode="auto">
          <a:xfrm>
            <a:off x="5410200" y="6019800"/>
            <a:ext cx="3124200" cy="492125"/>
          </a:xfrm>
          <a:prstGeom prst="rect">
            <a:avLst/>
          </a:prstGeom>
          <a:noFill/>
          <a:ln w="9525">
            <a:noFill/>
            <a:miter lim="800000"/>
            <a:headEnd/>
            <a:tailEnd/>
          </a:ln>
        </p:spPr>
        <p:txBody>
          <a:bodyPr>
            <a:spAutoFit/>
          </a:bodyPr>
          <a:lstStyle/>
          <a:p>
            <a:pPr algn="r"/>
            <a:r>
              <a:rPr lang="en-US" b="1">
                <a:latin typeface="Calibri" pitchFamily="34" charset="0"/>
              </a:rPr>
              <a:t>Written Composition </a:t>
            </a:r>
          </a:p>
          <a:p>
            <a:pPr algn="r"/>
            <a:r>
              <a:rPr lang="en-US" sz="800" b="1">
                <a:latin typeface="Calibri" pitchFamily="34" charset="0"/>
              </a:rPr>
              <a:t>(Writing CBM with Rubric ) </a:t>
            </a:r>
            <a:endParaRPr lang="en-US" b="1">
              <a:latin typeface="Calibri" pitchFamily="34" charset="0"/>
            </a:endParaRPr>
          </a:p>
        </p:txBody>
      </p:sp>
      <p:sp>
        <p:nvSpPr>
          <p:cNvPr id="15" name="TextBox 18"/>
          <p:cNvSpPr txBox="1">
            <a:spLocks noChangeArrowheads="1"/>
          </p:cNvSpPr>
          <p:nvPr/>
        </p:nvSpPr>
        <p:spPr bwMode="auto">
          <a:xfrm>
            <a:off x="3733800" y="5943600"/>
            <a:ext cx="2362200" cy="492125"/>
          </a:xfrm>
          <a:prstGeom prst="rect">
            <a:avLst/>
          </a:prstGeom>
          <a:noFill/>
          <a:ln w="9525">
            <a:noFill/>
            <a:miter lim="800000"/>
            <a:headEnd/>
            <a:tailEnd/>
          </a:ln>
        </p:spPr>
        <p:txBody>
          <a:bodyPr>
            <a:spAutoFit/>
          </a:bodyPr>
          <a:lstStyle/>
          <a:p>
            <a:r>
              <a:rPr lang="en-US" b="1">
                <a:latin typeface="Calibri" pitchFamily="34" charset="0"/>
              </a:rPr>
              <a:t>Grammar </a:t>
            </a:r>
          </a:p>
          <a:p>
            <a:r>
              <a:rPr lang="en-US" sz="800" b="1">
                <a:latin typeface="Calibri" pitchFamily="34" charset="0"/>
              </a:rPr>
              <a:t>(Writing CBM CWS, Grammar Assessment)</a:t>
            </a:r>
          </a:p>
        </p:txBody>
      </p:sp>
      <p:cxnSp>
        <p:nvCxnSpPr>
          <p:cNvPr id="16" name="Straight Connector 15"/>
          <p:cNvCxnSpPr/>
          <p:nvPr/>
        </p:nvCxnSpPr>
        <p:spPr>
          <a:xfrm flipH="1" flipV="1">
            <a:off x="4724400" y="43434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7543800" y="44196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352800" y="2133600"/>
            <a:ext cx="1905000" cy="830263"/>
          </a:xfrm>
          <a:prstGeom prst="rect">
            <a:avLst/>
          </a:prstGeom>
          <a:noFill/>
          <a:ln w="9525">
            <a:noFill/>
            <a:miter lim="800000"/>
            <a:headEnd/>
            <a:tailEnd/>
          </a:ln>
        </p:spPr>
        <p:txBody>
          <a:bodyPr>
            <a:spAutoFit/>
          </a:bodyPr>
          <a:lstStyle/>
          <a:p>
            <a:r>
              <a:rPr lang="en-US" sz="1200">
                <a:latin typeface="Calibri" pitchFamily="34" charset="0"/>
              </a:rPr>
              <a:t>Memory:</a:t>
            </a:r>
          </a:p>
          <a:p>
            <a:r>
              <a:rPr lang="en-US" sz="1200">
                <a:latin typeface="Calibri" pitchFamily="34" charset="0"/>
              </a:rPr>
              <a:t>Orientation:</a:t>
            </a:r>
          </a:p>
          <a:p>
            <a:r>
              <a:rPr lang="en-US" sz="1200">
                <a:latin typeface="Calibri" pitchFamily="34" charset="0"/>
              </a:rPr>
              <a:t>Placement:</a:t>
            </a:r>
          </a:p>
          <a:p>
            <a:r>
              <a:rPr lang="en-US" sz="1200">
                <a:latin typeface="Calibri" pitchFamily="34" charset="0"/>
              </a:rPr>
              <a:t>Sentence:</a:t>
            </a:r>
          </a:p>
        </p:txBody>
      </p:sp>
      <p:sp>
        <p:nvSpPr>
          <p:cNvPr id="26" name="TextBox 25"/>
          <p:cNvSpPr txBox="1">
            <a:spLocks noChangeArrowheads="1"/>
          </p:cNvSpPr>
          <p:nvPr/>
        </p:nvSpPr>
        <p:spPr bwMode="auto">
          <a:xfrm>
            <a:off x="5791200" y="2362200"/>
            <a:ext cx="2971800" cy="738188"/>
          </a:xfrm>
          <a:prstGeom prst="rect">
            <a:avLst/>
          </a:prstGeom>
          <a:noFill/>
          <a:ln w="9525">
            <a:noFill/>
            <a:miter lim="800000"/>
            <a:headEnd/>
            <a:tailEnd/>
          </a:ln>
        </p:spPr>
        <p:txBody>
          <a:bodyPr>
            <a:spAutoFit/>
          </a:bodyPr>
          <a:lstStyle/>
          <a:p>
            <a:r>
              <a:rPr lang="en-US" sz="1200">
                <a:latin typeface="Calibri" pitchFamily="34" charset="0"/>
              </a:rPr>
              <a:t># of Orthographic errors on spelling:</a:t>
            </a:r>
          </a:p>
          <a:p>
            <a:r>
              <a:rPr lang="en-US" sz="1200">
                <a:latin typeface="Calibri" pitchFamily="34" charset="0"/>
              </a:rPr>
              <a:t># of Phonologic errors on spelling:</a:t>
            </a:r>
          </a:p>
          <a:p>
            <a:endParaRPr lang="en-US">
              <a:latin typeface="Calibri" pitchFamily="34" charset="0"/>
            </a:endParaRPr>
          </a:p>
        </p:txBody>
      </p:sp>
      <p:sp>
        <p:nvSpPr>
          <p:cNvPr id="29" name="TextBox 28"/>
          <p:cNvSpPr txBox="1">
            <a:spLocks noChangeArrowheads="1"/>
          </p:cNvSpPr>
          <p:nvPr/>
        </p:nvSpPr>
        <p:spPr bwMode="auto">
          <a:xfrm>
            <a:off x="1600200" y="4648200"/>
            <a:ext cx="2819400" cy="276225"/>
          </a:xfrm>
          <a:prstGeom prst="rect">
            <a:avLst/>
          </a:prstGeom>
          <a:noFill/>
          <a:ln w="9525">
            <a:noFill/>
            <a:miter lim="800000"/>
            <a:headEnd/>
            <a:tailEnd/>
          </a:ln>
        </p:spPr>
        <p:txBody>
          <a:bodyPr>
            <a:spAutoFit/>
          </a:bodyPr>
          <a:lstStyle/>
          <a:p>
            <a:r>
              <a:rPr lang="en-US" sz="1200">
                <a:latin typeface="Calibri" pitchFamily="34" charset="0"/>
              </a:rPr>
              <a:t>Writing CBM CWS:</a:t>
            </a:r>
          </a:p>
        </p:txBody>
      </p:sp>
      <p:sp>
        <p:nvSpPr>
          <p:cNvPr id="30" name="TextBox 29"/>
          <p:cNvSpPr txBox="1">
            <a:spLocks noChangeArrowheads="1"/>
          </p:cNvSpPr>
          <p:nvPr/>
        </p:nvSpPr>
        <p:spPr bwMode="auto">
          <a:xfrm>
            <a:off x="2590800" y="4953000"/>
            <a:ext cx="2590800" cy="1016000"/>
          </a:xfrm>
          <a:prstGeom prst="rect">
            <a:avLst/>
          </a:prstGeom>
          <a:noFill/>
          <a:ln w="9525">
            <a:noFill/>
            <a:miter lim="800000"/>
            <a:headEnd/>
            <a:tailEnd/>
          </a:ln>
        </p:spPr>
        <p:txBody>
          <a:bodyPr>
            <a:spAutoFit/>
          </a:bodyPr>
          <a:lstStyle/>
          <a:p>
            <a:r>
              <a:rPr lang="en-US" sz="1200">
                <a:latin typeface="Calibri" pitchFamily="34" charset="0"/>
              </a:rPr>
              <a:t>Parts of Speech:</a:t>
            </a:r>
          </a:p>
          <a:p>
            <a:r>
              <a:rPr lang="en-US" sz="1200">
                <a:latin typeface="Calibri" pitchFamily="34" charset="0"/>
              </a:rPr>
              <a:t>Subject/Predicate Identification:</a:t>
            </a:r>
          </a:p>
          <a:p>
            <a:r>
              <a:rPr lang="en-US" sz="1200">
                <a:latin typeface="Calibri" pitchFamily="34" charset="0"/>
              </a:rPr>
              <a:t>Sentence types :</a:t>
            </a:r>
          </a:p>
          <a:p>
            <a:r>
              <a:rPr lang="en-US" sz="1200">
                <a:latin typeface="Calibri" pitchFamily="34" charset="0"/>
              </a:rPr>
              <a:t>Sentence Identification:</a:t>
            </a:r>
          </a:p>
          <a:p>
            <a:r>
              <a:rPr lang="en-US" sz="1200">
                <a:latin typeface="Calibri" pitchFamily="34" charset="0"/>
              </a:rPr>
              <a:t>Syntax CLOZE: </a:t>
            </a:r>
            <a:endParaRPr lang="en-US">
              <a:latin typeface="Calibri" pitchFamily="34" charset="0"/>
            </a:endParaRPr>
          </a:p>
        </p:txBody>
      </p:sp>
      <p:sp>
        <p:nvSpPr>
          <p:cNvPr id="40" name="TextBox 39"/>
          <p:cNvSpPr txBox="1">
            <a:spLocks noChangeArrowheads="1"/>
          </p:cNvSpPr>
          <p:nvPr/>
        </p:nvSpPr>
        <p:spPr bwMode="auto">
          <a:xfrm>
            <a:off x="5715000" y="4648200"/>
            <a:ext cx="1981200" cy="1384300"/>
          </a:xfrm>
          <a:prstGeom prst="rect">
            <a:avLst/>
          </a:prstGeom>
          <a:noFill/>
          <a:ln w="9525">
            <a:noFill/>
            <a:miter lim="800000"/>
            <a:headEnd/>
            <a:tailEnd/>
          </a:ln>
        </p:spPr>
        <p:txBody>
          <a:bodyPr>
            <a:spAutoFit/>
          </a:bodyPr>
          <a:lstStyle/>
          <a:p>
            <a:r>
              <a:rPr lang="en-US" sz="1200">
                <a:latin typeface="Calibri" pitchFamily="34" charset="0"/>
              </a:rPr>
              <a:t>Writing Content:</a:t>
            </a:r>
          </a:p>
          <a:p>
            <a:endParaRPr lang="en-US" sz="1200">
              <a:latin typeface="Calibri" pitchFamily="34" charset="0"/>
            </a:endParaRPr>
          </a:p>
          <a:p>
            <a:r>
              <a:rPr lang="en-US" sz="1200">
                <a:latin typeface="Calibri" pitchFamily="34" charset="0"/>
              </a:rPr>
              <a:t>Writing Organization:</a:t>
            </a:r>
          </a:p>
          <a:p>
            <a:endParaRPr lang="en-US" sz="1200">
              <a:latin typeface="Calibri" pitchFamily="34" charset="0"/>
            </a:endParaRPr>
          </a:p>
          <a:p>
            <a:r>
              <a:rPr lang="en-US" sz="1200">
                <a:latin typeface="Calibri" pitchFamily="34" charset="0"/>
              </a:rPr>
              <a:t>Writing Style and Fluency:</a:t>
            </a:r>
          </a:p>
          <a:p>
            <a:endParaRPr lang="en-US" sz="1200">
              <a:latin typeface="Calibri" pitchFamily="34" charset="0"/>
            </a:endParaRPr>
          </a:p>
          <a:p>
            <a:r>
              <a:rPr lang="en-US" sz="1200">
                <a:latin typeface="Calibri" pitchFamily="34" charset="0"/>
              </a:rPr>
              <a:t>Language Usage:</a:t>
            </a:r>
          </a:p>
        </p:txBody>
      </p:sp>
      <p:sp>
        <p:nvSpPr>
          <p:cNvPr id="30738" name="TextBox 27"/>
          <p:cNvSpPr txBox="1">
            <a:spLocks noChangeArrowheads="1"/>
          </p:cNvSpPr>
          <p:nvPr/>
        </p:nvSpPr>
        <p:spPr bwMode="auto">
          <a:xfrm>
            <a:off x="228600" y="4114800"/>
            <a:ext cx="1066800" cy="369888"/>
          </a:xfrm>
          <a:prstGeom prst="rect">
            <a:avLst/>
          </a:prstGeom>
          <a:noFill/>
          <a:ln w="9525">
            <a:noFill/>
            <a:miter lim="800000"/>
            <a:headEnd/>
            <a:tailEnd/>
          </a:ln>
        </p:spPr>
        <p:txBody>
          <a:bodyPr>
            <a:spAutoFit/>
          </a:bodyPr>
          <a:lstStyle/>
          <a:p>
            <a:r>
              <a:rPr lang="en-US">
                <a:solidFill>
                  <a:schemeClr val="bg1"/>
                </a:solidFill>
                <a:latin typeface="Calibri" pitchFamily="34" charset="0"/>
              </a:rPr>
              <a:t>Writing  </a:t>
            </a:r>
            <a:r>
              <a:rPr lang="en-US">
                <a:latin typeface="Calibri" pitchFamily="34" charset="0"/>
              </a:rPr>
              <a:t> </a:t>
            </a:r>
          </a:p>
        </p:txBody>
      </p:sp>
      <p:sp>
        <p:nvSpPr>
          <p:cNvPr id="33" name="TextBox 32"/>
          <p:cNvSpPr txBox="1">
            <a:spLocks noChangeArrowheads="1"/>
          </p:cNvSpPr>
          <p:nvPr/>
        </p:nvSpPr>
        <p:spPr bwMode="auto">
          <a:xfrm>
            <a:off x="2819400" y="3048000"/>
            <a:ext cx="1905000" cy="1200150"/>
          </a:xfrm>
          <a:prstGeom prst="rect">
            <a:avLst/>
          </a:prstGeom>
          <a:noFill/>
          <a:ln w="9525">
            <a:noFill/>
            <a:miter lim="800000"/>
            <a:headEnd/>
            <a:tailEnd/>
          </a:ln>
        </p:spPr>
        <p:txBody>
          <a:bodyPr>
            <a:spAutoFit/>
          </a:bodyPr>
          <a:lstStyle/>
          <a:p>
            <a:r>
              <a:rPr lang="en-US" sz="1200">
                <a:latin typeface="Calibri" pitchFamily="34" charset="0"/>
              </a:rPr>
              <a:t>Formation:</a:t>
            </a:r>
          </a:p>
          <a:p>
            <a:r>
              <a:rPr lang="en-US" sz="1200">
                <a:latin typeface="Calibri" pitchFamily="34" charset="0"/>
              </a:rPr>
              <a:t>Size:</a:t>
            </a:r>
          </a:p>
          <a:p>
            <a:r>
              <a:rPr lang="en-US" sz="1200">
                <a:latin typeface="Calibri" pitchFamily="34" charset="0"/>
              </a:rPr>
              <a:t>Neatness:</a:t>
            </a:r>
          </a:p>
          <a:p>
            <a:r>
              <a:rPr lang="en-US" sz="1200">
                <a:latin typeface="Calibri" pitchFamily="34" charset="0"/>
              </a:rPr>
              <a:t>Speed:</a:t>
            </a:r>
          </a:p>
          <a:p>
            <a:r>
              <a:rPr lang="en-US" sz="1200">
                <a:latin typeface="Calibri" pitchFamily="34" charset="0"/>
              </a:rPr>
              <a:t>Posture:</a:t>
            </a:r>
          </a:p>
          <a:p>
            <a:r>
              <a:rPr lang="en-US" sz="1200">
                <a:latin typeface="Calibri" pitchFamily="34" charset="0"/>
              </a:rPr>
              <a:t>Pencil Grip</a:t>
            </a:r>
          </a:p>
        </p:txBody>
      </p:sp>
      <p:sp>
        <p:nvSpPr>
          <p:cNvPr id="34" name="TextBox 33"/>
          <p:cNvSpPr txBox="1">
            <a:spLocks noChangeArrowheads="1"/>
          </p:cNvSpPr>
          <p:nvPr/>
        </p:nvSpPr>
        <p:spPr bwMode="auto">
          <a:xfrm>
            <a:off x="6172200" y="2057400"/>
            <a:ext cx="2971800" cy="554038"/>
          </a:xfrm>
          <a:prstGeom prst="rect">
            <a:avLst/>
          </a:prstGeom>
          <a:noFill/>
          <a:ln w="9525">
            <a:noFill/>
            <a:miter lim="800000"/>
            <a:headEnd/>
            <a:tailEnd/>
          </a:ln>
        </p:spPr>
        <p:txBody>
          <a:bodyPr>
            <a:spAutoFit/>
          </a:bodyPr>
          <a:lstStyle/>
          <a:p>
            <a:r>
              <a:rPr lang="en-US" sz="1200">
                <a:latin typeface="Calibri" pitchFamily="34" charset="0"/>
              </a:rPr>
              <a:t>Developmental Stage of Spelling: </a:t>
            </a:r>
          </a:p>
          <a:p>
            <a:endParaRPr lang="en-US">
              <a:latin typeface="Calibri" pitchFamily="34" charset="0"/>
            </a:endParaRPr>
          </a:p>
        </p:txBody>
      </p:sp>
      <p:sp>
        <p:nvSpPr>
          <p:cNvPr id="28" name="TextBox 27"/>
          <p:cNvSpPr txBox="1">
            <a:spLocks noChangeArrowheads="1"/>
          </p:cNvSpPr>
          <p:nvPr/>
        </p:nvSpPr>
        <p:spPr bwMode="auto">
          <a:xfrm>
            <a:off x="5181600" y="2971800"/>
            <a:ext cx="3429000" cy="1384300"/>
          </a:xfrm>
          <a:prstGeom prst="rect">
            <a:avLst/>
          </a:prstGeom>
          <a:noFill/>
          <a:ln w="9525">
            <a:noFill/>
            <a:miter lim="800000"/>
            <a:headEnd/>
            <a:tailEnd/>
          </a:ln>
        </p:spPr>
        <p:txBody>
          <a:bodyPr>
            <a:spAutoFit/>
          </a:bodyPr>
          <a:lstStyle/>
          <a:p>
            <a:r>
              <a:rPr lang="en-US" sz="1200">
                <a:latin typeface="Calibri" pitchFamily="34" charset="0"/>
              </a:rPr>
              <a:t>Alphabet Skills:</a:t>
            </a:r>
          </a:p>
          <a:p>
            <a:endParaRPr lang="en-US" sz="1200">
              <a:latin typeface="Calibri" pitchFamily="34" charset="0"/>
            </a:endParaRPr>
          </a:p>
          <a:p>
            <a:endParaRPr lang="en-US" sz="1200">
              <a:latin typeface="Calibri" pitchFamily="34" charset="0"/>
            </a:endParaRPr>
          </a:p>
          <a:p>
            <a:r>
              <a:rPr lang="en-US" sz="1200">
                <a:latin typeface="Calibri" pitchFamily="34" charset="0"/>
              </a:rPr>
              <a:t>Reading and Decoding:</a:t>
            </a:r>
          </a:p>
          <a:p>
            <a:endParaRPr lang="en-US" sz="1200">
              <a:latin typeface="Calibri" pitchFamily="34" charset="0"/>
            </a:endParaRPr>
          </a:p>
          <a:p>
            <a:endParaRPr lang="en-US" sz="1200">
              <a:latin typeface="Calibri" pitchFamily="34" charset="0"/>
            </a:endParaRPr>
          </a:p>
          <a:p>
            <a:r>
              <a:rPr lang="en-US" sz="1200">
                <a:latin typeface="Calibri" pitchFamily="34" charset="0"/>
              </a:rPr>
              <a:t>Spelling Skills: </a:t>
            </a:r>
          </a:p>
        </p:txBody>
      </p:sp>
      <p:sp>
        <p:nvSpPr>
          <p:cNvPr id="30742" name="Title 1"/>
          <p:cNvSpPr>
            <a:spLocks noGrp="1"/>
          </p:cNvSpPr>
          <p:nvPr>
            <p:ph type="title"/>
          </p:nvPr>
        </p:nvSpPr>
        <p:spPr>
          <a:xfrm>
            <a:off x="612775" y="228600"/>
            <a:ext cx="8153400" cy="990600"/>
          </a:xfrm>
        </p:spPr>
        <p:txBody>
          <a:bodyPr/>
          <a:lstStyle/>
          <a:p>
            <a:pPr eaLnBrk="1" hangingPunct="1"/>
            <a:r>
              <a:rPr lang="en-US" smtClean="0"/>
              <a:t>Assessment for Writing </a:t>
            </a:r>
          </a:p>
        </p:txBody>
      </p:sp>
      <p:pic>
        <p:nvPicPr>
          <p:cNvPr id="30743" name="Picture 2" descr="http://www.randolph.k12.nc.us/Departments/K-5/PublishingImages/school_clipart_boy_writting.gif"/>
          <p:cNvPicPr>
            <a:picLocks noChangeAspect="1" noChangeArrowheads="1"/>
          </p:cNvPicPr>
          <p:nvPr/>
        </p:nvPicPr>
        <p:blipFill>
          <a:blip r:embed="rId3" cstate="print"/>
          <a:srcRect/>
          <a:stretch>
            <a:fillRect/>
          </a:stretch>
        </p:blipFill>
        <p:spPr bwMode="auto">
          <a:xfrm>
            <a:off x="6781800" y="0"/>
            <a:ext cx="1905000" cy="1524000"/>
          </a:xfrm>
          <a:prstGeom prst="rect">
            <a:avLst/>
          </a:prstGeom>
          <a:noFill/>
          <a:ln w="9525">
            <a:noFill/>
            <a:miter lim="800000"/>
            <a:headEnd/>
            <a:tailEnd/>
          </a:ln>
        </p:spPr>
      </p:pic>
      <p:sp>
        <p:nvSpPr>
          <p:cNvPr id="30744" name="TextBox 26"/>
          <p:cNvSpPr txBox="1">
            <a:spLocks noChangeArrowheads="1"/>
          </p:cNvSpPr>
          <p:nvPr/>
        </p:nvSpPr>
        <p:spPr bwMode="auto">
          <a:xfrm>
            <a:off x="228600" y="1600200"/>
            <a:ext cx="2667000" cy="923925"/>
          </a:xfrm>
          <a:prstGeom prst="rect">
            <a:avLst/>
          </a:prstGeom>
          <a:noFill/>
          <a:ln w="9525">
            <a:noFill/>
            <a:miter lim="800000"/>
            <a:headEnd/>
            <a:tailEnd/>
          </a:ln>
        </p:spPr>
        <p:txBody>
          <a:bodyPr>
            <a:spAutoFit/>
          </a:bodyPr>
          <a:lstStyle/>
          <a:p>
            <a:r>
              <a:rPr lang="en-US">
                <a:latin typeface="Tw Cen MT" pitchFamily="34" charset="0"/>
              </a:rPr>
              <a:t>Fish Bone Analysis: a process for interpreting the Body of Evidence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Scale>
                                      <p:cBhvr>
                                        <p:cTn id="1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1"/>
                                        </p:tgtEl>
                                        <p:attrNameLst>
                                          <p:attrName>ppt_x</p:attrName>
                                          <p:attrName>ppt_y</p:attrName>
                                        </p:attrNameLst>
                                      </p:cBhvr>
                                    </p:animMotion>
                                    <p:animEffect transition="in" filter="fade">
                                      <p:cBhvr>
                                        <p:cTn id="14" dur="1000"/>
                                        <p:tgtEl>
                                          <p:spTgt spid="21"/>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Scale>
                                      <p:cBhvr>
                                        <p:cTn id="1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3"/>
                                        </p:tgtEl>
                                        <p:attrNameLst>
                                          <p:attrName>ppt_x</p:attrName>
                                          <p:attrName>ppt_y</p:attrName>
                                        </p:attrNameLst>
                                      </p:cBhvr>
                                    </p:animMotion>
                                    <p:animEffect transition="in" filter="fade">
                                      <p:cBhvr>
                                        <p:cTn id="19" dur="10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Scale>
                                      <p:cBhvr>
                                        <p:cTn id="2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1"/>
                                        </p:tgtEl>
                                        <p:attrNameLst>
                                          <p:attrName>ppt_x</p:attrName>
                                          <p:attrName>ppt_y</p:attrName>
                                        </p:attrNameLst>
                                      </p:cBhvr>
                                    </p:animMotion>
                                    <p:animEffect transition="in" filter="fade">
                                      <p:cBhvr>
                                        <p:cTn id="26" dur="1000"/>
                                        <p:tgtEl>
                                          <p:spTgt spid="11"/>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Scale>
                                      <p:cBhvr>
                                        <p:cTn id="2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6"/>
                                        </p:tgtEl>
                                        <p:attrNameLst>
                                          <p:attrName>ppt_x</p:attrName>
                                          <p:attrName>ppt_y</p:attrName>
                                        </p:attrNameLst>
                                      </p:cBhvr>
                                    </p:animMotion>
                                    <p:animEffect transition="in" filter="fade">
                                      <p:cBhvr>
                                        <p:cTn id="31" dur="1000"/>
                                        <p:tgtEl>
                                          <p:spTgt spid="26"/>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Scale>
                                      <p:cBhvr>
                                        <p:cTn id="34"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4"/>
                                        </p:tgtEl>
                                        <p:attrNameLst>
                                          <p:attrName>ppt_x</p:attrName>
                                          <p:attrName>ppt_y</p:attrName>
                                        </p:attrNameLst>
                                      </p:cBhvr>
                                    </p:animMotion>
                                    <p:animEffect transition="in" filter="fade">
                                      <p:cBhvr>
                                        <p:cTn id="36" dur="1000"/>
                                        <p:tgtEl>
                                          <p:spTgt spid="34"/>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Scale>
                                      <p:cBhvr>
                                        <p:cTn id="39"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8"/>
                                        </p:tgtEl>
                                        <p:attrNameLst>
                                          <p:attrName>ppt_x</p:attrName>
                                          <p:attrName>ppt_y</p:attrName>
                                        </p:attrNameLst>
                                      </p:cBhvr>
                                    </p:animMotion>
                                    <p:animEffect transition="in" filter="fade">
                                      <p:cBhvr>
                                        <p:cTn id="41" dur="10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Scale>
                                      <p:cBhvr>
                                        <p:cTn id="4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5"/>
                                        </p:tgtEl>
                                        <p:attrNameLst>
                                          <p:attrName>ppt_x</p:attrName>
                                          <p:attrName>ppt_y</p:attrName>
                                        </p:attrNameLst>
                                      </p:cBhvr>
                                    </p:animMotion>
                                    <p:animEffect transition="in" filter="fade">
                                      <p:cBhvr>
                                        <p:cTn id="48" dur="1000"/>
                                        <p:tgtEl>
                                          <p:spTgt spid="15"/>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Scale>
                                      <p:cBhvr>
                                        <p:cTn id="5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9"/>
                                        </p:tgtEl>
                                        <p:attrNameLst>
                                          <p:attrName>ppt_x</p:attrName>
                                          <p:attrName>ppt_y</p:attrName>
                                        </p:attrNameLst>
                                      </p:cBhvr>
                                    </p:animMotion>
                                    <p:animEffect transition="in" filter="fade">
                                      <p:cBhvr>
                                        <p:cTn id="53" dur="1000"/>
                                        <p:tgtEl>
                                          <p:spTgt spid="29"/>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Scale>
                                      <p:cBhvr>
                                        <p:cTn id="5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0"/>
                                        </p:tgtEl>
                                        <p:attrNameLst>
                                          <p:attrName>ppt_x</p:attrName>
                                          <p:attrName>ppt_y</p:attrName>
                                        </p:attrNameLst>
                                      </p:cBhvr>
                                    </p:animMotion>
                                    <p:animEffect transition="in" filter="fade">
                                      <p:cBhvr>
                                        <p:cTn id="58" dur="10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Scale>
                                      <p:cBhvr>
                                        <p:cTn id="6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4"/>
                                        </p:tgtEl>
                                        <p:attrNameLst>
                                          <p:attrName>ppt_x</p:attrName>
                                          <p:attrName>ppt_y</p:attrName>
                                        </p:attrNameLst>
                                      </p:cBhvr>
                                    </p:animMotion>
                                    <p:animEffect transition="in" filter="fade">
                                      <p:cBhvr>
                                        <p:cTn id="65" dur="1000"/>
                                        <p:tgtEl>
                                          <p:spTgt spid="14"/>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Scale>
                                      <p:cBhvr>
                                        <p:cTn id="68"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40"/>
                                        </p:tgtEl>
                                        <p:attrNameLst>
                                          <p:attrName>ppt_x</p:attrName>
                                          <p:attrName>ppt_y</p:attrName>
                                        </p:attrNameLst>
                                      </p:cBhvr>
                                    </p:animMotion>
                                    <p:animEffect transition="in" filter="fade">
                                      <p:cBhvr>
                                        <p:cTn id="7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P spid="15" grpId="0"/>
      <p:bldP spid="21" grpId="0"/>
      <p:bldP spid="26" grpId="0"/>
      <p:bldP spid="29" grpId="0"/>
      <p:bldP spid="30" grpId="0"/>
      <p:bldP spid="40" grpId="0"/>
      <p:bldP spid="33" grpId="0"/>
      <p:bldP spid="34"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3"/>
          <p:cNvSpPr>
            <a:spLocks noGrp="1"/>
          </p:cNvSpPr>
          <p:nvPr>
            <p:ph type="title"/>
          </p:nvPr>
        </p:nvSpPr>
        <p:spPr/>
        <p:txBody>
          <a:bodyPr/>
          <a:lstStyle/>
          <a:p>
            <a:r>
              <a:rPr lang="en-US" smtClean="0"/>
              <a:t>Interpreting Handwriting BOE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612775" y="228600"/>
            <a:ext cx="8153400" cy="990600"/>
          </a:xfrm>
        </p:spPr>
        <p:txBody>
          <a:bodyPr/>
          <a:lstStyle/>
          <a:p>
            <a:r>
              <a:rPr lang="en-US" smtClean="0"/>
              <a:t>Schedule </a:t>
            </a:r>
          </a:p>
        </p:txBody>
      </p:sp>
      <p:sp>
        <p:nvSpPr>
          <p:cNvPr id="18435" name="Content Placeholder 2"/>
          <p:cNvSpPr>
            <a:spLocks noGrp="1"/>
          </p:cNvSpPr>
          <p:nvPr>
            <p:ph sz="quarter" idx="1"/>
          </p:nvPr>
        </p:nvSpPr>
        <p:spPr>
          <a:xfrm>
            <a:off x="612775" y="1600200"/>
            <a:ext cx="8153400" cy="4495800"/>
          </a:xfrm>
        </p:spPr>
        <p:txBody>
          <a:bodyPr/>
          <a:lstStyle/>
          <a:p>
            <a:r>
              <a:rPr lang="en-US" sz="2000" dirty="0" smtClean="0"/>
              <a:t>December </a:t>
            </a:r>
            <a:r>
              <a:rPr lang="en-US" sz="2000" dirty="0" smtClean="0"/>
              <a:t>18, 2012 spelling 101</a:t>
            </a:r>
          </a:p>
          <a:p>
            <a:r>
              <a:rPr lang="en-US" sz="2000" dirty="0" smtClean="0"/>
              <a:t>January 15, 2013 spelling 102</a:t>
            </a:r>
          </a:p>
          <a:p>
            <a:r>
              <a:rPr lang="en-US" sz="2000" dirty="0" smtClean="0"/>
              <a:t>February 26, 2013 grammar 101</a:t>
            </a:r>
          </a:p>
          <a:p>
            <a:r>
              <a:rPr lang="en-US" sz="2000" dirty="0" smtClean="0"/>
              <a:t>March 5 2013 grammar 102</a:t>
            </a:r>
          </a:p>
          <a:p>
            <a:r>
              <a:rPr lang="en-US" sz="2000" dirty="0" smtClean="0"/>
              <a:t>March 19, 2013 composition 101</a:t>
            </a:r>
          </a:p>
          <a:p>
            <a:r>
              <a:rPr lang="en-US" sz="2000" dirty="0" smtClean="0"/>
              <a:t>April 2, 2013 composition 102</a:t>
            </a:r>
          </a:p>
          <a:p>
            <a:r>
              <a:rPr lang="en-US" sz="2000" dirty="0" smtClean="0"/>
              <a:t>April 16, 2013 composition 103</a:t>
            </a:r>
          </a:p>
          <a:p>
            <a:r>
              <a:rPr lang="en-US" sz="2000" dirty="0" smtClean="0"/>
              <a:t>May 7, 2013 final review </a:t>
            </a:r>
          </a:p>
          <a:p>
            <a:pPr>
              <a:buNone/>
            </a:pPr>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04800" y="228600"/>
            <a:ext cx="8153400" cy="990600"/>
          </a:xfrm>
        </p:spPr>
        <p:txBody>
          <a:bodyPr/>
          <a:lstStyle/>
          <a:p>
            <a:pPr eaLnBrk="1" hangingPunct="1"/>
            <a:r>
              <a:rPr lang="en-US" smtClean="0"/>
              <a:t>Assessment for Writing </a:t>
            </a:r>
          </a:p>
        </p:txBody>
      </p:sp>
      <p:pic>
        <p:nvPicPr>
          <p:cNvPr id="32771" name="Picture 2" descr="http://www.randolph.k12.nc.us/Departments/K-5/PublishingImages/school_clipart_boy_writting.gif"/>
          <p:cNvPicPr>
            <a:picLocks noChangeAspect="1" noChangeArrowheads="1"/>
          </p:cNvPicPr>
          <p:nvPr/>
        </p:nvPicPr>
        <p:blipFill>
          <a:blip r:embed="rId2" cstate="print"/>
          <a:srcRect/>
          <a:stretch>
            <a:fillRect/>
          </a:stretch>
        </p:blipFill>
        <p:spPr bwMode="auto">
          <a:xfrm>
            <a:off x="6781800" y="0"/>
            <a:ext cx="1905000" cy="1524000"/>
          </a:xfrm>
          <a:prstGeom prst="rect">
            <a:avLst/>
          </a:prstGeom>
          <a:noFill/>
          <a:ln w="9525">
            <a:noFill/>
            <a:miter lim="800000"/>
            <a:headEnd/>
            <a:tailEnd/>
          </a:ln>
        </p:spPr>
      </p:pic>
      <p:pic>
        <p:nvPicPr>
          <p:cNvPr id="32772" name="Picture 84" descr="Writing process.png"/>
          <p:cNvPicPr>
            <a:picLocks noChangeAspect="1"/>
          </p:cNvPicPr>
          <p:nvPr/>
        </p:nvPicPr>
        <p:blipFill>
          <a:blip r:embed="rId3" cstate="print">
            <a:lum bright="44000" contrast="-54000"/>
          </a:blip>
          <a:srcRect/>
          <a:stretch>
            <a:fillRect/>
          </a:stretch>
        </p:blipFill>
        <p:spPr bwMode="auto">
          <a:xfrm>
            <a:off x="0" y="1752600"/>
            <a:ext cx="5199063" cy="4675188"/>
          </a:xfrm>
          <a:prstGeom prst="rect">
            <a:avLst/>
          </a:prstGeom>
          <a:noFill/>
          <a:ln w="9525">
            <a:noFill/>
            <a:miter lim="800000"/>
            <a:headEnd/>
            <a:tailEnd/>
          </a:ln>
        </p:spPr>
      </p:pic>
      <p:cxnSp>
        <p:nvCxnSpPr>
          <p:cNvPr id="12" name="Straight Connector 11"/>
          <p:cNvCxnSpPr/>
          <p:nvPr/>
        </p:nvCxnSpPr>
        <p:spPr>
          <a:xfrm flipV="1">
            <a:off x="4267200" y="3505200"/>
            <a:ext cx="2590800" cy="838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514600" y="3429000"/>
            <a:ext cx="4191000" cy="1219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gular Pentagon 10"/>
          <p:cNvSpPr/>
          <p:nvPr/>
        </p:nvSpPr>
        <p:spPr>
          <a:xfrm>
            <a:off x="6248400" y="3048000"/>
            <a:ext cx="2209800" cy="1905000"/>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Handwriting</a:t>
            </a:r>
            <a:r>
              <a:rPr lang="en-US" dirty="0"/>
              <a:t> </a:t>
            </a:r>
          </a:p>
          <a:p>
            <a:pPr algn="ctr">
              <a:defRPr/>
            </a:pPr>
            <a:r>
              <a:rPr lang="en-US" dirty="0"/>
              <a:t>-HWT Screener</a:t>
            </a:r>
          </a:p>
          <a:p>
            <a:pPr algn="ctr">
              <a:defRPr/>
            </a:pPr>
            <a:r>
              <a:rPr lang="en-US" dirty="0"/>
              <a:t>-Rubric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Scale>
                                      <p:cBhvr>
                                        <p:cTn id="1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2"/>
                                        </p:tgtEl>
                                        <p:attrNameLst>
                                          <p:attrName>ppt_x</p:attrName>
                                          <p:attrName>ppt_y</p:attrName>
                                        </p:attrNameLst>
                                      </p:cBhvr>
                                    </p:animMotion>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612775" y="228600"/>
            <a:ext cx="8153400" cy="990600"/>
          </a:xfrm>
        </p:spPr>
        <p:txBody>
          <a:bodyPr/>
          <a:lstStyle/>
          <a:p>
            <a:r>
              <a:rPr lang="en-US" smtClean="0"/>
              <a:t>HWT Report </a:t>
            </a:r>
          </a:p>
        </p:txBody>
      </p:sp>
      <p:pic>
        <p:nvPicPr>
          <p:cNvPr id="33795" name="Picture 2"/>
          <p:cNvPicPr>
            <a:picLocks noChangeAspect="1" noChangeArrowheads="1"/>
          </p:cNvPicPr>
          <p:nvPr/>
        </p:nvPicPr>
        <p:blipFill>
          <a:blip r:embed="rId2" cstate="print"/>
          <a:srcRect/>
          <a:stretch>
            <a:fillRect/>
          </a:stretch>
        </p:blipFill>
        <p:spPr bwMode="auto">
          <a:xfrm>
            <a:off x="1066800" y="1524000"/>
            <a:ext cx="6886575" cy="5114925"/>
          </a:xfrm>
          <a:prstGeom prst="rect">
            <a:avLst/>
          </a:prstGeom>
          <a:noFill/>
          <a:ln w="9525">
            <a:noFill/>
            <a:miter lim="800000"/>
            <a:headEnd/>
            <a:tailEnd/>
          </a:ln>
        </p:spPr>
      </p:pic>
      <p:sp>
        <p:nvSpPr>
          <p:cNvPr id="5" name="Rectangle 4"/>
          <p:cNvSpPr/>
          <p:nvPr/>
        </p:nvSpPr>
        <p:spPr>
          <a:xfrm>
            <a:off x="533400" y="3962400"/>
            <a:ext cx="2895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2</a:t>
            </a:r>
            <a:r>
              <a:rPr lang="en-US" baseline="30000" dirty="0"/>
              <a:t>nd</a:t>
            </a:r>
            <a:r>
              <a:rPr lang="en-US" dirty="0"/>
              <a:t> Grade Expectation is 94%</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0" y="25908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5"/>
          <p:cNvCxnSpPr/>
          <p:nvPr/>
        </p:nvCxnSpPr>
        <p:spPr>
          <a:xfrm>
            <a:off x="1524000" y="43434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7848600" y="38100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flipV="1">
            <a:off x="1828800" y="16764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733800" y="1447800"/>
            <a:ext cx="2514600" cy="508000"/>
          </a:xfrm>
          <a:prstGeom prst="rect">
            <a:avLst/>
          </a:prstGeom>
          <a:noFill/>
          <a:ln w="9525">
            <a:noFill/>
            <a:miter lim="800000"/>
            <a:headEnd/>
            <a:tailEnd/>
          </a:ln>
        </p:spPr>
        <p:txBody>
          <a:bodyPr>
            <a:spAutoFit/>
          </a:bodyPr>
          <a:lstStyle/>
          <a:p>
            <a:r>
              <a:rPr lang="en-US" b="1">
                <a:latin typeface="Calibri" pitchFamily="34" charset="0"/>
              </a:rPr>
              <a:t>Handwriting  </a:t>
            </a:r>
          </a:p>
          <a:p>
            <a:r>
              <a:rPr lang="en-US" sz="900" b="1">
                <a:latin typeface="Calibri" pitchFamily="34" charset="0"/>
              </a:rPr>
              <a:t>(Handwriting without Tears Screener) </a:t>
            </a:r>
          </a:p>
        </p:txBody>
      </p:sp>
      <p:cxnSp>
        <p:nvCxnSpPr>
          <p:cNvPr id="10" name="Straight Connector 9"/>
          <p:cNvCxnSpPr/>
          <p:nvPr/>
        </p:nvCxnSpPr>
        <p:spPr>
          <a:xfrm flipV="1">
            <a:off x="4343400" y="17526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019800" y="1524000"/>
            <a:ext cx="3124200" cy="492125"/>
          </a:xfrm>
          <a:prstGeom prst="rect">
            <a:avLst/>
          </a:prstGeom>
          <a:noFill/>
          <a:ln w="9525">
            <a:noFill/>
            <a:miter lim="800000"/>
            <a:headEnd/>
            <a:tailEnd/>
          </a:ln>
        </p:spPr>
        <p:txBody>
          <a:bodyPr>
            <a:spAutoFit/>
          </a:bodyPr>
          <a:lstStyle/>
          <a:p>
            <a:pPr algn="r"/>
            <a:r>
              <a:rPr lang="en-US" b="1">
                <a:latin typeface="Calibri" pitchFamily="34" charset="0"/>
              </a:rPr>
              <a:t>Alphabetic Principle: Spelling  </a:t>
            </a:r>
          </a:p>
          <a:p>
            <a:pPr algn="r"/>
            <a:r>
              <a:rPr lang="en-US" sz="800" b="1">
                <a:latin typeface="Calibri" pitchFamily="34" charset="0"/>
              </a:rPr>
              <a:t>(Core Phonics, Words their Way)</a:t>
            </a:r>
          </a:p>
        </p:txBody>
      </p:sp>
      <p:sp>
        <p:nvSpPr>
          <p:cNvPr id="14" name="TextBox 17"/>
          <p:cNvSpPr txBox="1">
            <a:spLocks noChangeArrowheads="1"/>
          </p:cNvSpPr>
          <p:nvPr/>
        </p:nvSpPr>
        <p:spPr bwMode="auto">
          <a:xfrm>
            <a:off x="5410200" y="6019800"/>
            <a:ext cx="3124200" cy="492125"/>
          </a:xfrm>
          <a:prstGeom prst="rect">
            <a:avLst/>
          </a:prstGeom>
          <a:noFill/>
          <a:ln w="9525">
            <a:noFill/>
            <a:miter lim="800000"/>
            <a:headEnd/>
            <a:tailEnd/>
          </a:ln>
        </p:spPr>
        <p:txBody>
          <a:bodyPr>
            <a:spAutoFit/>
          </a:bodyPr>
          <a:lstStyle/>
          <a:p>
            <a:pPr algn="r"/>
            <a:r>
              <a:rPr lang="en-US" b="1">
                <a:latin typeface="Calibri" pitchFamily="34" charset="0"/>
              </a:rPr>
              <a:t>Written Composition </a:t>
            </a:r>
          </a:p>
          <a:p>
            <a:pPr algn="r"/>
            <a:r>
              <a:rPr lang="en-US" sz="800" b="1">
                <a:latin typeface="Calibri" pitchFamily="34" charset="0"/>
              </a:rPr>
              <a:t>(Writing CBM with Rubric ) </a:t>
            </a:r>
            <a:endParaRPr lang="en-US" b="1">
              <a:latin typeface="Calibri" pitchFamily="34" charset="0"/>
            </a:endParaRPr>
          </a:p>
        </p:txBody>
      </p:sp>
      <p:sp>
        <p:nvSpPr>
          <p:cNvPr id="15" name="TextBox 18"/>
          <p:cNvSpPr txBox="1">
            <a:spLocks noChangeArrowheads="1"/>
          </p:cNvSpPr>
          <p:nvPr/>
        </p:nvSpPr>
        <p:spPr bwMode="auto">
          <a:xfrm>
            <a:off x="3733800" y="5943600"/>
            <a:ext cx="2362200" cy="492125"/>
          </a:xfrm>
          <a:prstGeom prst="rect">
            <a:avLst/>
          </a:prstGeom>
          <a:noFill/>
          <a:ln w="9525">
            <a:noFill/>
            <a:miter lim="800000"/>
            <a:headEnd/>
            <a:tailEnd/>
          </a:ln>
        </p:spPr>
        <p:txBody>
          <a:bodyPr>
            <a:spAutoFit/>
          </a:bodyPr>
          <a:lstStyle/>
          <a:p>
            <a:r>
              <a:rPr lang="en-US" b="1">
                <a:latin typeface="Calibri" pitchFamily="34" charset="0"/>
              </a:rPr>
              <a:t>Grammar </a:t>
            </a:r>
          </a:p>
          <a:p>
            <a:r>
              <a:rPr lang="en-US" sz="800" b="1">
                <a:latin typeface="Calibri" pitchFamily="34" charset="0"/>
              </a:rPr>
              <a:t>(Writing CBM CWS, Grammar Assessment)</a:t>
            </a:r>
          </a:p>
        </p:txBody>
      </p:sp>
      <p:cxnSp>
        <p:nvCxnSpPr>
          <p:cNvPr id="16" name="Straight Connector 15"/>
          <p:cNvCxnSpPr/>
          <p:nvPr/>
        </p:nvCxnSpPr>
        <p:spPr>
          <a:xfrm flipH="1" flipV="1">
            <a:off x="4724400" y="43434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7543800" y="44196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352800" y="2133600"/>
            <a:ext cx="1905000" cy="101600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Memory: 71</a:t>
            </a:r>
          </a:p>
          <a:p>
            <a:r>
              <a:rPr lang="en-US" sz="1200">
                <a:solidFill>
                  <a:srgbClr val="FF0000"/>
                </a:solidFill>
                <a:latin typeface="Calibri" pitchFamily="34" charset="0"/>
              </a:rPr>
              <a:t>Orientation:67</a:t>
            </a:r>
          </a:p>
          <a:p>
            <a:r>
              <a:rPr lang="en-US" sz="1200">
                <a:solidFill>
                  <a:srgbClr val="FF0000"/>
                </a:solidFill>
                <a:latin typeface="Calibri" pitchFamily="34" charset="0"/>
              </a:rPr>
              <a:t>Placement: 79</a:t>
            </a:r>
          </a:p>
          <a:p>
            <a:r>
              <a:rPr lang="en-US" sz="1200">
                <a:solidFill>
                  <a:srgbClr val="FF0000"/>
                </a:solidFill>
                <a:latin typeface="Calibri" pitchFamily="34" charset="0"/>
              </a:rPr>
              <a:t>Sentence:20</a:t>
            </a:r>
          </a:p>
          <a:p>
            <a:r>
              <a:rPr lang="en-US" sz="1200">
                <a:solidFill>
                  <a:srgbClr val="FF0000"/>
                </a:solidFill>
                <a:latin typeface="Calibri" pitchFamily="34" charset="0"/>
              </a:rPr>
              <a:t>Overall:  59</a:t>
            </a:r>
          </a:p>
        </p:txBody>
      </p:sp>
      <p:sp>
        <p:nvSpPr>
          <p:cNvPr id="26" name="TextBox 25"/>
          <p:cNvSpPr txBox="1">
            <a:spLocks noChangeArrowheads="1"/>
          </p:cNvSpPr>
          <p:nvPr/>
        </p:nvSpPr>
        <p:spPr bwMode="auto">
          <a:xfrm>
            <a:off x="5791200" y="2362200"/>
            <a:ext cx="2971800" cy="738188"/>
          </a:xfrm>
          <a:prstGeom prst="rect">
            <a:avLst/>
          </a:prstGeom>
          <a:noFill/>
          <a:ln w="9525">
            <a:noFill/>
            <a:miter lim="800000"/>
            <a:headEnd/>
            <a:tailEnd/>
          </a:ln>
        </p:spPr>
        <p:txBody>
          <a:bodyPr>
            <a:spAutoFit/>
          </a:bodyPr>
          <a:lstStyle/>
          <a:p>
            <a:r>
              <a:rPr lang="en-US" sz="1200">
                <a:latin typeface="Calibri" pitchFamily="34" charset="0"/>
              </a:rPr>
              <a:t># of Orthographic errors on spelling:</a:t>
            </a:r>
          </a:p>
          <a:p>
            <a:r>
              <a:rPr lang="en-US" sz="1200">
                <a:latin typeface="Calibri" pitchFamily="34" charset="0"/>
              </a:rPr>
              <a:t># of Phonologic errors on spelling:</a:t>
            </a:r>
          </a:p>
          <a:p>
            <a:endParaRPr lang="en-US">
              <a:latin typeface="Calibri" pitchFamily="34" charset="0"/>
            </a:endParaRPr>
          </a:p>
        </p:txBody>
      </p:sp>
      <p:sp>
        <p:nvSpPr>
          <p:cNvPr id="29" name="TextBox 28"/>
          <p:cNvSpPr txBox="1">
            <a:spLocks noChangeArrowheads="1"/>
          </p:cNvSpPr>
          <p:nvPr/>
        </p:nvSpPr>
        <p:spPr bwMode="auto">
          <a:xfrm>
            <a:off x="1600200" y="4648200"/>
            <a:ext cx="2819400" cy="276225"/>
          </a:xfrm>
          <a:prstGeom prst="rect">
            <a:avLst/>
          </a:prstGeom>
          <a:noFill/>
          <a:ln w="9525">
            <a:noFill/>
            <a:miter lim="800000"/>
            <a:headEnd/>
            <a:tailEnd/>
          </a:ln>
        </p:spPr>
        <p:txBody>
          <a:bodyPr>
            <a:spAutoFit/>
          </a:bodyPr>
          <a:lstStyle/>
          <a:p>
            <a:r>
              <a:rPr lang="en-US" sz="1200">
                <a:latin typeface="Calibri" pitchFamily="34" charset="0"/>
              </a:rPr>
              <a:t>Writing CBM CWS:</a:t>
            </a:r>
          </a:p>
        </p:txBody>
      </p:sp>
      <p:sp>
        <p:nvSpPr>
          <p:cNvPr id="30" name="TextBox 29"/>
          <p:cNvSpPr txBox="1">
            <a:spLocks noChangeArrowheads="1"/>
          </p:cNvSpPr>
          <p:nvPr/>
        </p:nvSpPr>
        <p:spPr bwMode="auto">
          <a:xfrm>
            <a:off x="2590800" y="4953000"/>
            <a:ext cx="2590800" cy="1016000"/>
          </a:xfrm>
          <a:prstGeom prst="rect">
            <a:avLst/>
          </a:prstGeom>
          <a:noFill/>
          <a:ln w="9525">
            <a:noFill/>
            <a:miter lim="800000"/>
            <a:headEnd/>
            <a:tailEnd/>
          </a:ln>
        </p:spPr>
        <p:txBody>
          <a:bodyPr>
            <a:spAutoFit/>
          </a:bodyPr>
          <a:lstStyle/>
          <a:p>
            <a:r>
              <a:rPr lang="en-US" sz="1200">
                <a:latin typeface="Calibri" pitchFamily="34" charset="0"/>
              </a:rPr>
              <a:t>Parts of Speech:</a:t>
            </a:r>
          </a:p>
          <a:p>
            <a:r>
              <a:rPr lang="en-US" sz="1200">
                <a:latin typeface="Calibri" pitchFamily="34" charset="0"/>
              </a:rPr>
              <a:t>Subject/Predicate Identification:</a:t>
            </a:r>
          </a:p>
          <a:p>
            <a:r>
              <a:rPr lang="en-US" sz="1200">
                <a:latin typeface="Calibri" pitchFamily="34" charset="0"/>
              </a:rPr>
              <a:t>Sentence types :</a:t>
            </a:r>
          </a:p>
          <a:p>
            <a:r>
              <a:rPr lang="en-US" sz="1200">
                <a:latin typeface="Calibri" pitchFamily="34" charset="0"/>
              </a:rPr>
              <a:t>Sentence Identification:</a:t>
            </a:r>
          </a:p>
          <a:p>
            <a:r>
              <a:rPr lang="en-US" sz="1200">
                <a:latin typeface="Calibri" pitchFamily="34" charset="0"/>
              </a:rPr>
              <a:t>Syntax CLOZE: </a:t>
            </a:r>
            <a:endParaRPr lang="en-US">
              <a:latin typeface="Calibri" pitchFamily="34" charset="0"/>
            </a:endParaRPr>
          </a:p>
        </p:txBody>
      </p:sp>
      <p:sp>
        <p:nvSpPr>
          <p:cNvPr id="40" name="TextBox 39"/>
          <p:cNvSpPr txBox="1">
            <a:spLocks noChangeArrowheads="1"/>
          </p:cNvSpPr>
          <p:nvPr/>
        </p:nvSpPr>
        <p:spPr bwMode="auto">
          <a:xfrm>
            <a:off x="5715000" y="4648200"/>
            <a:ext cx="1981200" cy="1384300"/>
          </a:xfrm>
          <a:prstGeom prst="rect">
            <a:avLst/>
          </a:prstGeom>
          <a:noFill/>
          <a:ln w="9525">
            <a:noFill/>
            <a:miter lim="800000"/>
            <a:headEnd/>
            <a:tailEnd/>
          </a:ln>
        </p:spPr>
        <p:txBody>
          <a:bodyPr>
            <a:spAutoFit/>
          </a:bodyPr>
          <a:lstStyle/>
          <a:p>
            <a:r>
              <a:rPr lang="en-US" sz="1200">
                <a:latin typeface="Calibri" pitchFamily="34" charset="0"/>
              </a:rPr>
              <a:t>Writing Content:</a:t>
            </a:r>
          </a:p>
          <a:p>
            <a:endParaRPr lang="en-US" sz="1200">
              <a:latin typeface="Calibri" pitchFamily="34" charset="0"/>
            </a:endParaRPr>
          </a:p>
          <a:p>
            <a:r>
              <a:rPr lang="en-US" sz="1200">
                <a:latin typeface="Calibri" pitchFamily="34" charset="0"/>
              </a:rPr>
              <a:t>Writing Organization:</a:t>
            </a:r>
          </a:p>
          <a:p>
            <a:endParaRPr lang="en-US" sz="1200">
              <a:latin typeface="Calibri" pitchFamily="34" charset="0"/>
            </a:endParaRPr>
          </a:p>
          <a:p>
            <a:r>
              <a:rPr lang="en-US" sz="1200">
                <a:latin typeface="Calibri" pitchFamily="34" charset="0"/>
              </a:rPr>
              <a:t>Writing Style and Fluency:</a:t>
            </a:r>
          </a:p>
          <a:p>
            <a:endParaRPr lang="en-US" sz="1200">
              <a:latin typeface="Calibri" pitchFamily="34" charset="0"/>
            </a:endParaRPr>
          </a:p>
          <a:p>
            <a:r>
              <a:rPr lang="en-US" sz="1200">
                <a:latin typeface="Calibri" pitchFamily="34" charset="0"/>
              </a:rPr>
              <a:t>Language Usage:</a:t>
            </a:r>
          </a:p>
        </p:txBody>
      </p:sp>
      <p:sp>
        <p:nvSpPr>
          <p:cNvPr id="34834" name="TextBox 27"/>
          <p:cNvSpPr txBox="1">
            <a:spLocks noChangeArrowheads="1"/>
          </p:cNvSpPr>
          <p:nvPr/>
        </p:nvSpPr>
        <p:spPr bwMode="auto">
          <a:xfrm>
            <a:off x="228600" y="4114800"/>
            <a:ext cx="1066800" cy="369888"/>
          </a:xfrm>
          <a:prstGeom prst="rect">
            <a:avLst/>
          </a:prstGeom>
          <a:noFill/>
          <a:ln w="9525">
            <a:noFill/>
            <a:miter lim="800000"/>
            <a:headEnd/>
            <a:tailEnd/>
          </a:ln>
        </p:spPr>
        <p:txBody>
          <a:bodyPr>
            <a:spAutoFit/>
          </a:bodyPr>
          <a:lstStyle/>
          <a:p>
            <a:r>
              <a:rPr lang="en-US">
                <a:solidFill>
                  <a:schemeClr val="bg1"/>
                </a:solidFill>
                <a:latin typeface="Calibri" pitchFamily="34" charset="0"/>
              </a:rPr>
              <a:t>Writing  </a:t>
            </a:r>
            <a:r>
              <a:rPr lang="en-US">
                <a:latin typeface="Calibri" pitchFamily="34" charset="0"/>
              </a:rPr>
              <a:t> </a:t>
            </a:r>
          </a:p>
        </p:txBody>
      </p:sp>
      <p:sp>
        <p:nvSpPr>
          <p:cNvPr id="33" name="TextBox 32"/>
          <p:cNvSpPr txBox="1">
            <a:spLocks noChangeArrowheads="1"/>
          </p:cNvSpPr>
          <p:nvPr/>
        </p:nvSpPr>
        <p:spPr bwMode="auto">
          <a:xfrm>
            <a:off x="2819400" y="3048000"/>
            <a:ext cx="1905000" cy="1200150"/>
          </a:xfrm>
          <a:prstGeom prst="rect">
            <a:avLst/>
          </a:prstGeom>
          <a:noFill/>
          <a:ln w="9525">
            <a:noFill/>
            <a:miter lim="800000"/>
            <a:headEnd/>
            <a:tailEnd/>
          </a:ln>
        </p:spPr>
        <p:txBody>
          <a:bodyPr>
            <a:spAutoFit/>
          </a:bodyPr>
          <a:lstStyle/>
          <a:p>
            <a:r>
              <a:rPr lang="en-US" sz="1200">
                <a:latin typeface="Calibri" pitchFamily="34" charset="0"/>
              </a:rPr>
              <a:t>Formation:</a:t>
            </a:r>
          </a:p>
          <a:p>
            <a:r>
              <a:rPr lang="en-US" sz="1200">
                <a:latin typeface="Calibri" pitchFamily="34" charset="0"/>
              </a:rPr>
              <a:t>Size:</a:t>
            </a:r>
          </a:p>
          <a:p>
            <a:r>
              <a:rPr lang="en-US" sz="1200">
                <a:latin typeface="Calibri" pitchFamily="34" charset="0"/>
              </a:rPr>
              <a:t>Neatness:</a:t>
            </a:r>
          </a:p>
          <a:p>
            <a:r>
              <a:rPr lang="en-US" sz="1200">
                <a:latin typeface="Calibri" pitchFamily="34" charset="0"/>
              </a:rPr>
              <a:t>Speed:</a:t>
            </a:r>
          </a:p>
          <a:p>
            <a:r>
              <a:rPr lang="en-US" sz="1200">
                <a:latin typeface="Calibri" pitchFamily="34" charset="0"/>
              </a:rPr>
              <a:t>Posture:</a:t>
            </a:r>
          </a:p>
          <a:p>
            <a:r>
              <a:rPr lang="en-US" sz="1200">
                <a:latin typeface="Calibri" pitchFamily="34" charset="0"/>
              </a:rPr>
              <a:t>Pencil Grip</a:t>
            </a:r>
          </a:p>
        </p:txBody>
      </p:sp>
      <p:sp>
        <p:nvSpPr>
          <p:cNvPr id="34" name="TextBox 33"/>
          <p:cNvSpPr txBox="1">
            <a:spLocks noChangeArrowheads="1"/>
          </p:cNvSpPr>
          <p:nvPr/>
        </p:nvSpPr>
        <p:spPr bwMode="auto">
          <a:xfrm>
            <a:off x="6172200" y="2057400"/>
            <a:ext cx="2971800" cy="554038"/>
          </a:xfrm>
          <a:prstGeom prst="rect">
            <a:avLst/>
          </a:prstGeom>
          <a:noFill/>
          <a:ln w="9525">
            <a:noFill/>
            <a:miter lim="800000"/>
            <a:headEnd/>
            <a:tailEnd/>
          </a:ln>
        </p:spPr>
        <p:txBody>
          <a:bodyPr>
            <a:spAutoFit/>
          </a:bodyPr>
          <a:lstStyle/>
          <a:p>
            <a:r>
              <a:rPr lang="en-US" sz="1200">
                <a:latin typeface="Calibri" pitchFamily="34" charset="0"/>
              </a:rPr>
              <a:t>Developmental Stage of Spelling: </a:t>
            </a:r>
          </a:p>
          <a:p>
            <a:endParaRPr lang="en-US">
              <a:latin typeface="Calibri" pitchFamily="34" charset="0"/>
            </a:endParaRPr>
          </a:p>
        </p:txBody>
      </p:sp>
      <p:sp>
        <p:nvSpPr>
          <p:cNvPr id="28" name="TextBox 27"/>
          <p:cNvSpPr txBox="1">
            <a:spLocks noChangeArrowheads="1"/>
          </p:cNvSpPr>
          <p:nvPr/>
        </p:nvSpPr>
        <p:spPr bwMode="auto">
          <a:xfrm>
            <a:off x="5181600" y="2971800"/>
            <a:ext cx="3429000" cy="1384300"/>
          </a:xfrm>
          <a:prstGeom prst="rect">
            <a:avLst/>
          </a:prstGeom>
          <a:noFill/>
          <a:ln w="9525">
            <a:noFill/>
            <a:miter lim="800000"/>
            <a:headEnd/>
            <a:tailEnd/>
          </a:ln>
        </p:spPr>
        <p:txBody>
          <a:bodyPr>
            <a:spAutoFit/>
          </a:bodyPr>
          <a:lstStyle/>
          <a:p>
            <a:r>
              <a:rPr lang="en-US" sz="1200">
                <a:latin typeface="Calibri" pitchFamily="34" charset="0"/>
              </a:rPr>
              <a:t>Alphabet Skills:</a:t>
            </a:r>
          </a:p>
          <a:p>
            <a:endParaRPr lang="en-US" sz="1200">
              <a:latin typeface="Calibri" pitchFamily="34" charset="0"/>
            </a:endParaRPr>
          </a:p>
          <a:p>
            <a:endParaRPr lang="en-US" sz="1200">
              <a:latin typeface="Calibri" pitchFamily="34" charset="0"/>
            </a:endParaRPr>
          </a:p>
          <a:p>
            <a:r>
              <a:rPr lang="en-US" sz="1200">
                <a:latin typeface="Calibri" pitchFamily="34" charset="0"/>
              </a:rPr>
              <a:t>Reading and Decoding:</a:t>
            </a:r>
          </a:p>
          <a:p>
            <a:endParaRPr lang="en-US" sz="1200">
              <a:latin typeface="Calibri" pitchFamily="34" charset="0"/>
            </a:endParaRPr>
          </a:p>
          <a:p>
            <a:endParaRPr lang="en-US" sz="1200">
              <a:latin typeface="Calibri" pitchFamily="34" charset="0"/>
            </a:endParaRPr>
          </a:p>
          <a:p>
            <a:r>
              <a:rPr lang="en-US" sz="1200">
                <a:latin typeface="Calibri" pitchFamily="34" charset="0"/>
              </a:rPr>
              <a:t>Spelling Skills: </a:t>
            </a:r>
          </a:p>
        </p:txBody>
      </p:sp>
      <p:sp>
        <p:nvSpPr>
          <p:cNvPr id="34838" name="Title 1"/>
          <p:cNvSpPr>
            <a:spLocks noGrp="1"/>
          </p:cNvSpPr>
          <p:nvPr>
            <p:ph type="title"/>
          </p:nvPr>
        </p:nvSpPr>
        <p:spPr>
          <a:xfrm>
            <a:off x="612775" y="228600"/>
            <a:ext cx="8153400" cy="990600"/>
          </a:xfrm>
        </p:spPr>
        <p:txBody>
          <a:bodyPr/>
          <a:lstStyle/>
          <a:p>
            <a:pPr eaLnBrk="1" hangingPunct="1"/>
            <a:r>
              <a:rPr lang="en-US" smtClean="0"/>
              <a:t>Assessment for Writing </a:t>
            </a:r>
          </a:p>
        </p:txBody>
      </p:sp>
      <p:pic>
        <p:nvPicPr>
          <p:cNvPr id="34839" name="Picture 2" descr="http://www.randolph.k12.nc.us/Departments/K-5/PublishingImages/school_clipart_boy_writting.gif"/>
          <p:cNvPicPr>
            <a:picLocks noChangeAspect="1" noChangeArrowheads="1"/>
          </p:cNvPicPr>
          <p:nvPr/>
        </p:nvPicPr>
        <p:blipFill>
          <a:blip r:embed="rId3" cstate="print"/>
          <a:srcRect/>
          <a:stretch>
            <a:fillRect/>
          </a:stretch>
        </p:blipFill>
        <p:spPr bwMode="auto">
          <a:xfrm>
            <a:off x="6781800" y="0"/>
            <a:ext cx="1905000" cy="1524000"/>
          </a:xfrm>
          <a:prstGeom prst="rect">
            <a:avLst/>
          </a:prstGeom>
          <a:noFill/>
          <a:ln w="9525">
            <a:noFill/>
            <a:miter lim="800000"/>
            <a:headEnd/>
            <a:tailEnd/>
          </a:ln>
        </p:spPr>
      </p:pic>
      <p:sp>
        <p:nvSpPr>
          <p:cNvPr id="34840" name="TextBox 26"/>
          <p:cNvSpPr txBox="1">
            <a:spLocks noChangeArrowheads="1"/>
          </p:cNvSpPr>
          <p:nvPr/>
        </p:nvSpPr>
        <p:spPr bwMode="auto">
          <a:xfrm>
            <a:off x="228600" y="1600200"/>
            <a:ext cx="2667000" cy="923925"/>
          </a:xfrm>
          <a:prstGeom prst="rect">
            <a:avLst/>
          </a:prstGeom>
          <a:noFill/>
          <a:ln w="9525">
            <a:noFill/>
            <a:miter lim="800000"/>
            <a:headEnd/>
            <a:tailEnd/>
          </a:ln>
        </p:spPr>
        <p:txBody>
          <a:bodyPr>
            <a:spAutoFit/>
          </a:bodyPr>
          <a:lstStyle/>
          <a:p>
            <a:r>
              <a:rPr lang="en-US">
                <a:latin typeface="Tw Cen MT" pitchFamily="34" charset="0"/>
              </a:rPr>
              <a:t>Fish Bone Analysis: a process for interpreting the Body of Evidence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Scale>
                                      <p:cBhvr>
                                        <p:cTn id="1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1"/>
                                        </p:tgtEl>
                                        <p:attrNameLst>
                                          <p:attrName>ppt_x</p:attrName>
                                          <p:attrName>ppt_y</p:attrName>
                                        </p:attrNameLst>
                                      </p:cBhvr>
                                    </p:animMotion>
                                    <p:animEffect transition="in" filter="fade">
                                      <p:cBhvr>
                                        <p:cTn id="14" dur="1000"/>
                                        <p:tgtEl>
                                          <p:spTgt spid="21"/>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Scale>
                                      <p:cBhvr>
                                        <p:cTn id="1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3"/>
                                        </p:tgtEl>
                                        <p:attrNameLst>
                                          <p:attrName>ppt_x</p:attrName>
                                          <p:attrName>ppt_y</p:attrName>
                                        </p:attrNameLst>
                                      </p:cBhvr>
                                    </p:animMotion>
                                    <p:animEffect transition="in" filter="fade">
                                      <p:cBhvr>
                                        <p:cTn id="19" dur="10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Scale>
                                      <p:cBhvr>
                                        <p:cTn id="2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1"/>
                                        </p:tgtEl>
                                        <p:attrNameLst>
                                          <p:attrName>ppt_x</p:attrName>
                                          <p:attrName>ppt_y</p:attrName>
                                        </p:attrNameLst>
                                      </p:cBhvr>
                                    </p:animMotion>
                                    <p:animEffect transition="in" filter="fade">
                                      <p:cBhvr>
                                        <p:cTn id="26" dur="1000"/>
                                        <p:tgtEl>
                                          <p:spTgt spid="11"/>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Scale>
                                      <p:cBhvr>
                                        <p:cTn id="2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6"/>
                                        </p:tgtEl>
                                        <p:attrNameLst>
                                          <p:attrName>ppt_x</p:attrName>
                                          <p:attrName>ppt_y</p:attrName>
                                        </p:attrNameLst>
                                      </p:cBhvr>
                                    </p:animMotion>
                                    <p:animEffect transition="in" filter="fade">
                                      <p:cBhvr>
                                        <p:cTn id="31" dur="1000"/>
                                        <p:tgtEl>
                                          <p:spTgt spid="26"/>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Scale>
                                      <p:cBhvr>
                                        <p:cTn id="34"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4"/>
                                        </p:tgtEl>
                                        <p:attrNameLst>
                                          <p:attrName>ppt_x</p:attrName>
                                          <p:attrName>ppt_y</p:attrName>
                                        </p:attrNameLst>
                                      </p:cBhvr>
                                    </p:animMotion>
                                    <p:animEffect transition="in" filter="fade">
                                      <p:cBhvr>
                                        <p:cTn id="36" dur="1000"/>
                                        <p:tgtEl>
                                          <p:spTgt spid="34"/>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Scale>
                                      <p:cBhvr>
                                        <p:cTn id="39"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8"/>
                                        </p:tgtEl>
                                        <p:attrNameLst>
                                          <p:attrName>ppt_x</p:attrName>
                                          <p:attrName>ppt_y</p:attrName>
                                        </p:attrNameLst>
                                      </p:cBhvr>
                                    </p:animMotion>
                                    <p:animEffect transition="in" filter="fade">
                                      <p:cBhvr>
                                        <p:cTn id="41" dur="10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Scale>
                                      <p:cBhvr>
                                        <p:cTn id="4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5"/>
                                        </p:tgtEl>
                                        <p:attrNameLst>
                                          <p:attrName>ppt_x</p:attrName>
                                          <p:attrName>ppt_y</p:attrName>
                                        </p:attrNameLst>
                                      </p:cBhvr>
                                    </p:animMotion>
                                    <p:animEffect transition="in" filter="fade">
                                      <p:cBhvr>
                                        <p:cTn id="48" dur="1000"/>
                                        <p:tgtEl>
                                          <p:spTgt spid="15"/>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Scale>
                                      <p:cBhvr>
                                        <p:cTn id="5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9"/>
                                        </p:tgtEl>
                                        <p:attrNameLst>
                                          <p:attrName>ppt_x</p:attrName>
                                          <p:attrName>ppt_y</p:attrName>
                                        </p:attrNameLst>
                                      </p:cBhvr>
                                    </p:animMotion>
                                    <p:animEffect transition="in" filter="fade">
                                      <p:cBhvr>
                                        <p:cTn id="53" dur="1000"/>
                                        <p:tgtEl>
                                          <p:spTgt spid="29"/>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Scale>
                                      <p:cBhvr>
                                        <p:cTn id="5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0"/>
                                        </p:tgtEl>
                                        <p:attrNameLst>
                                          <p:attrName>ppt_x</p:attrName>
                                          <p:attrName>ppt_y</p:attrName>
                                        </p:attrNameLst>
                                      </p:cBhvr>
                                    </p:animMotion>
                                    <p:animEffect transition="in" filter="fade">
                                      <p:cBhvr>
                                        <p:cTn id="58" dur="10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Scale>
                                      <p:cBhvr>
                                        <p:cTn id="6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4"/>
                                        </p:tgtEl>
                                        <p:attrNameLst>
                                          <p:attrName>ppt_x</p:attrName>
                                          <p:attrName>ppt_y</p:attrName>
                                        </p:attrNameLst>
                                      </p:cBhvr>
                                    </p:animMotion>
                                    <p:animEffect transition="in" filter="fade">
                                      <p:cBhvr>
                                        <p:cTn id="65" dur="1000"/>
                                        <p:tgtEl>
                                          <p:spTgt spid="14"/>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Scale>
                                      <p:cBhvr>
                                        <p:cTn id="68"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40"/>
                                        </p:tgtEl>
                                        <p:attrNameLst>
                                          <p:attrName>ppt_x</p:attrName>
                                          <p:attrName>ppt_y</p:attrName>
                                        </p:attrNameLst>
                                      </p:cBhvr>
                                    </p:animMotion>
                                    <p:animEffect transition="in" filter="fade">
                                      <p:cBhvr>
                                        <p:cTn id="7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P spid="15" grpId="0"/>
      <p:bldP spid="21" grpId="0"/>
      <p:bldP spid="26" grpId="0"/>
      <p:bldP spid="29" grpId="0"/>
      <p:bldP spid="30" grpId="0"/>
      <p:bldP spid="40" grpId="0"/>
      <p:bldP spid="33" grpId="0"/>
      <p:bldP spid="34"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3"/>
          <p:cNvSpPr>
            <a:spLocks noGrp="1"/>
          </p:cNvSpPr>
          <p:nvPr>
            <p:ph type="title"/>
          </p:nvPr>
        </p:nvSpPr>
        <p:spPr/>
        <p:txBody>
          <a:bodyPr/>
          <a:lstStyle/>
          <a:p>
            <a:r>
              <a:rPr lang="en-US" smtClean="0"/>
              <a:t>HWT Report </a:t>
            </a:r>
          </a:p>
        </p:txBody>
      </p:sp>
      <p:pic>
        <p:nvPicPr>
          <p:cNvPr id="35843" name="Picture 2"/>
          <p:cNvPicPr>
            <a:picLocks noChangeAspect="1" noChangeArrowheads="1"/>
          </p:cNvPicPr>
          <p:nvPr/>
        </p:nvPicPr>
        <p:blipFill>
          <a:blip r:embed="rId2" cstate="print"/>
          <a:srcRect/>
          <a:stretch>
            <a:fillRect/>
          </a:stretch>
        </p:blipFill>
        <p:spPr bwMode="auto">
          <a:xfrm>
            <a:off x="3505200" y="876300"/>
            <a:ext cx="5410200" cy="5981700"/>
          </a:xfrm>
          <a:prstGeom prst="rect">
            <a:avLst/>
          </a:prstGeom>
          <a:noFill/>
          <a:ln w="9525">
            <a:noFill/>
            <a:miter lim="800000"/>
            <a:headEnd/>
            <a:tailEnd/>
          </a:ln>
        </p:spPr>
      </p:pic>
      <p:sp>
        <p:nvSpPr>
          <p:cNvPr id="6" name="Oval 5"/>
          <p:cNvSpPr/>
          <p:nvPr/>
        </p:nvSpPr>
        <p:spPr>
          <a:xfrm>
            <a:off x="3048000" y="5715000"/>
            <a:ext cx="4038600" cy="1371600"/>
          </a:xfrm>
          <a:prstGeom prst="ellipse">
            <a:avLst/>
          </a:prstGeom>
          <a:noFill/>
          <a:ln w="1238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457200" y="2209800"/>
            <a:ext cx="2362200" cy="304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dirty="0"/>
              <a:t>Mark </a:t>
            </a:r>
          </a:p>
          <a:p>
            <a:pPr algn="ctr">
              <a:buFontTx/>
              <a:buChar char="-"/>
              <a:defRPr/>
            </a:pPr>
            <a:r>
              <a:rPr lang="en-US" sz="3200" dirty="0"/>
              <a:t>for concern</a:t>
            </a:r>
          </a:p>
          <a:p>
            <a:pPr algn="ctr">
              <a:defRPr/>
            </a:pPr>
            <a:r>
              <a:rPr lang="en-US" sz="3200" dirty="0"/>
              <a:t>+ for no concern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0" y="25908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5"/>
          <p:cNvCxnSpPr/>
          <p:nvPr/>
        </p:nvCxnSpPr>
        <p:spPr>
          <a:xfrm>
            <a:off x="1524000" y="43434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7848600" y="38100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flipV="1">
            <a:off x="1828800" y="16764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733800" y="1447800"/>
            <a:ext cx="2514600" cy="508000"/>
          </a:xfrm>
          <a:prstGeom prst="rect">
            <a:avLst/>
          </a:prstGeom>
          <a:noFill/>
          <a:ln w="9525">
            <a:noFill/>
            <a:miter lim="800000"/>
            <a:headEnd/>
            <a:tailEnd/>
          </a:ln>
        </p:spPr>
        <p:txBody>
          <a:bodyPr>
            <a:spAutoFit/>
          </a:bodyPr>
          <a:lstStyle/>
          <a:p>
            <a:r>
              <a:rPr lang="en-US" b="1">
                <a:latin typeface="Calibri" pitchFamily="34" charset="0"/>
              </a:rPr>
              <a:t>Handwriting  </a:t>
            </a:r>
          </a:p>
          <a:p>
            <a:r>
              <a:rPr lang="en-US" sz="900" b="1">
                <a:latin typeface="Calibri" pitchFamily="34" charset="0"/>
              </a:rPr>
              <a:t>(Handwriting without Tears Screener) </a:t>
            </a:r>
          </a:p>
        </p:txBody>
      </p:sp>
      <p:cxnSp>
        <p:nvCxnSpPr>
          <p:cNvPr id="10" name="Straight Connector 9"/>
          <p:cNvCxnSpPr/>
          <p:nvPr/>
        </p:nvCxnSpPr>
        <p:spPr>
          <a:xfrm flipV="1">
            <a:off x="4343400" y="17526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019800" y="1524000"/>
            <a:ext cx="3124200" cy="492125"/>
          </a:xfrm>
          <a:prstGeom prst="rect">
            <a:avLst/>
          </a:prstGeom>
          <a:noFill/>
          <a:ln w="9525">
            <a:noFill/>
            <a:miter lim="800000"/>
            <a:headEnd/>
            <a:tailEnd/>
          </a:ln>
        </p:spPr>
        <p:txBody>
          <a:bodyPr>
            <a:spAutoFit/>
          </a:bodyPr>
          <a:lstStyle/>
          <a:p>
            <a:pPr algn="r"/>
            <a:r>
              <a:rPr lang="en-US" b="1">
                <a:latin typeface="Calibri" pitchFamily="34" charset="0"/>
              </a:rPr>
              <a:t>Alphabetic Principle: Spelling  </a:t>
            </a:r>
          </a:p>
          <a:p>
            <a:pPr algn="r"/>
            <a:r>
              <a:rPr lang="en-US" sz="800" b="1">
                <a:latin typeface="Calibri" pitchFamily="34" charset="0"/>
              </a:rPr>
              <a:t>(Core Phonics, Words their Way)</a:t>
            </a:r>
          </a:p>
        </p:txBody>
      </p:sp>
      <p:sp>
        <p:nvSpPr>
          <p:cNvPr id="14" name="TextBox 17"/>
          <p:cNvSpPr txBox="1">
            <a:spLocks noChangeArrowheads="1"/>
          </p:cNvSpPr>
          <p:nvPr/>
        </p:nvSpPr>
        <p:spPr bwMode="auto">
          <a:xfrm>
            <a:off x="5410200" y="6019800"/>
            <a:ext cx="3124200" cy="492125"/>
          </a:xfrm>
          <a:prstGeom prst="rect">
            <a:avLst/>
          </a:prstGeom>
          <a:noFill/>
          <a:ln w="9525">
            <a:noFill/>
            <a:miter lim="800000"/>
            <a:headEnd/>
            <a:tailEnd/>
          </a:ln>
        </p:spPr>
        <p:txBody>
          <a:bodyPr>
            <a:spAutoFit/>
          </a:bodyPr>
          <a:lstStyle/>
          <a:p>
            <a:pPr algn="r"/>
            <a:r>
              <a:rPr lang="en-US" b="1">
                <a:latin typeface="Calibri" pitchFamily="34" charset="0"/>
              </a:rPr>
              <a:t>Written Composition </a:t>
            </a:r>
          </a:p>
          <a:p>
            <a:pPr algn="r"/>
            <a:r>
              <a:rPr lang="en-US" sz="800" b="1">
                <a:latin typeface="Calibri" pitchFamily="34" charset="0"/>
              </a:rPr>
              <a:t>(Writing CBM with Rubric ) </a:t>
            </a:r>
            <a:endParaRPr lang="en-US" b="1">
              <a:latin typeface="Calibri" pitchFamily="34" charset="0"/>
            </a:endParaRPr>
          </a:p>
        </p:txBody>
      </p:sp>
      <p:sp>
        <p:nvSpPr>
          <p:cNvPr id="15" name="TextBox 18"/>
          <p:cNvSpPr txBox="1">
            <a:spLocks noChangeArrowheads="1"/>
          </p:cNvSpPr>
          <p:nvPr/>
        </p:nvSpPr>
        <p:spPr bwMode="auto">
          <a:xfrm>
            <a:off x="3733800" y="5943600"/>
            <a:ext cx="2362200" cy="492125"/>
          </a:xfrm>
          <a:prstGeom prst="rect">
            <a:avLst/>
          </a:prstGeom>
          <a:noFill/>
          <a:ln w="9525">
            <a:noFill/>
            <a:miter lim="800000"/>
            <a:headEnd/>
            <a:tailEnd/>
          </a:ln>
        </p:spPr>
        <p:txBody>
          <a:bodyPr>
            <a:spAutoFit/>
          </a:bodyPr>
          <a:lstStyle/>
          <a:p>
            <a:r>
              <a:rPr lang="en-US" b="1">
                <a:latin typeface="Calibri" pitchFamily="34" charset="0"/>
              </a:rPr>
              <a:t>Grammar </a:t>
            </a:r>
          </a:p>
          <a:p>
            <a:r>
              <a:rPr lang="en-US" sz="800" b="1">
                <a:latin typeface="Calibri" pitchFamily="34" charset="0"/>
              </a:rPr>
              <a:t>(Writing CBM CWS, Grammar Assessment)</a:t>
            </a:r>
          </a:p>
        </p:txBody>
      </p:sp>
      <p:cxnSp>
        <p:nvCxnSpPr>
          <p:cNvPr id="16" name="Straight Connector 15"/>
          <p:cNvCxnSpPr/>
          <p:nvPr/>
        </p:nvCxnSpPr>
        <p:spPr>
          <a:xfrm flipH="1" flipV="1">
            <a:off x="4724400" y="43434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7543800" y="44196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352800" y="2133600"/>
            <a:ext cx="1905000" cy="101600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Memory: 71</a:t>
            </a:r>
          </a:p>
          <a:p>
            <a:r>
              <a:rPr lang="en-US" sz="1200">
                <a:solidFill>
                  <a:srgbClr val="FF0000"/>
                </a:solidFill>
                <a:latin typeface="Calibri" pitchFamily="34" charset="0"/>
              </a:rPr>
              <a:t>Orientation:67</a:t>
            </a:r>
          </a:p>
          <a:p>
            <a:r>
              <a:rPr lang="en-US" sz="1200">
                <a:solidFill>
                  <a:srgbClr val="FF0000"/>
                </a:solidFill>
                <a:latin typeface="Calibri" pitchFamily="34" charset="0"/>
              </a:rPr>
              <a:t>Placement: 79</a:t>
            </a:r>
          </a:p>
          <a:p>
            <a:r>
              <a:rPr lang="en-US" sz="1200">
                <a:solidFill>
                  <a:srgbClr val="FF0000"/>
                </a:solidFill>
                <a:latin typeface="Calibri" pitchFamily="34" charset="0"/>
              </a:rPr>
              <a:t>Sentence:20</a:t>
            </a:r>
          </a:p>
          <a:p>
            <a:r>
              <a:rPr lang="en-US" sz="1200">
                <a:solidFill>
                  <a:srgbClr val="FF0000"/>
                </a:solidFill>
                <a:latin typeface="Calibri" pitchFamily="34" charset="0"/>
              </a:rPr>
              <a:t>Overall:  59</a:t>
            </a:r>
          </a:p>
        </p:txBody>
      </p:sp>
      <p:sp>
        <p:nvSpPr>
          <p:cNvPr id="26" name="TextBox 25"/>
          <p:cNvSpPr txBox="1">
            <a:spLocks noChangeArrowheads="1"/>
          </p:cNvSpPr>
          <p:nvPr/>
        </p:nvSpPr>
        <p:spPr bwMode="auto">
          <a:xfrm>
            <a:off x="5791200" y="2362200"/>
            <a:ext cx="2971800" cy="738188"/>
          </a:xfrm>
          <a:prstGeom prst="rect">
            <a:avLst/>
          </a:prstGeom>
          <a:noFill/>
          <a:ln w="9525">
            <a:noFill/>
            <a:miter lim="800000"/>
            <a:headEnd/>
            <a:tailEnd/>
          </a:ln>
        </p:spPr>
        <p:txBody>
          <a:bodyPr>
            <a:spAutoFit/>
          </a:bodyPr>
          <a:lstStyle/>
          <a:p>
            <a:r>
              <a:rPr lang="en-US" sz="1200">
                <a:latin typeface="Calibri" pitchFamily="34" charset="0"/>
              </a:rPr>
              <a:t># of Orthographic errors on spelling:</a:t>
            </a:r>
          </a:p>
          <a:p>
            <a:r>
              <a:rPr lang="en-US" sz="1200">
                <a:latin typeface="Calibri" pitchFamily="34" charset="0"/>
              </a:rPr>
              <a:t># of Phonologic errors on spelling:</a:t>
            </a:r>
          </a:p>
          <a:p>
            <a:endParaRPr lang="en-US">
              <a:latin typeface="Calibri" pitchFamily="34" charset="0"/>
            </a:endParaRPr>
          </a:p>
        </p:txBody>
      </p:sp>
      <p:sp>
        <p:nvSpPr>
          <p:cNvPr id="29" name="TextBox 28"/>
          <p:cNvSpPr txBox="1">
            <a:spLocks noChangeArrowheads="1"/>
          </p:cNvSpPr>
          <p:nvPr/>
        </p:nvSpPr>
        <p:spPr bwMode="auto">
          <a:xfrm>
            <a:off x="1600200" y="4648200"/>
            <a:ext cx="2819400" cy="276225"/>
          </a:xfrm>
          <a:prstGeom prst="rect">
            <a:avLst/>
          </a:prstGeom>
          <a:noFill/>
          <a:ln w="9525">
            <a:noFill/>
            <a:miter lim="800000"/>
            <a:headEnd/>
            <a:tailEnd/>
          </a:ln>
        </p:spPr>
        <p:txBody>
          <a:bodyPr>
            <a:spAutoFit/>
          </a:bodyPr>
          <a:lstStyle/>
          <a:p>
            <a:r>
              <a:rPr lang="en-US" sz="1200">
                <a:latin typeface="Calibri" pitchFamily="34" charset="0"/>
              </a:rPr>
              <a:t>Writing CBM CWS:</a:t>
            </a:r>
          </a:p>
        </p:txBody>
      </p:sp>
      <p:sp>
        <p:nvSpPr>
          <p:cNvPr id="30" name="TextBox 29"/>
          <p:cNvSpPr txBox="1">
            <a:spLocks noChangeArrowheads="1"/>
          </p:cNvSpPr>
          <p:nvPr/>
        </p:nvSpPr>
        <p:spPr bwMode="auto">
          <a:xfrm>
            <a:off x="2590800" y="4953000"/>
            <a:ext cx="2590800" cy="1016000"/>
          </a:xfrm>
          <a:prstGeom prst="rect">
            <a:avLst/>
          </a:prstGeom>
          <a:noFill/>
          <a:ln w="9525">
            <a:noFill/>
            <a:miter lim="800000"/>
            <a:headEnd/>
            <a:tailEnd/>
          </a:ln>
        </p:spPr>
        <p:txBody>
          <a:bodyPr>
            <a:spAutoFit/>
          </a:bodyPr>
          <a:lstStyle/>
          <a:p>
            <a:r>
              <a:rPr lang="en-US" sz="1200">
                <a:latin typeface="Calibri" pitchFamily="34" charset="0"/>
              </a:rPr>
              <a:t>Parts of Speech:</a:t>
            </a:r>
          </a:p>
          <a:p>
            <a:r>
              <a:rPr lang="en-US" sz="1200">
                <a:latin typeface="Calibri" pitchFamily="34" charset="0"/>
              </a:rPr>
              <a:t>Subject/Predicate Identification:</a:t>
            </a:r>
          </a:p>
          <a:p>
            <a:r>
              <a:rPr lang="en-US" sz="1200">
                <a:latin typeface="Calibri" pitchFamily="34" charset="0"/>
              </a:rPr>
              <a:t>Sentence types :</a:t>
            </a:r>
          </a:p>
          <a:p>
            <a:r>
              <a:rPr lang="en-US" sz="1200">
                <a:latin typeface="Calibri" pitchFamily="34" charset="0"/>
              </a:rPr>
              <a:t>Sentence Identification:</a:t>
            </a:r>
          </a:p>
          <a:p>
            <a:r>
              <a:rPr lang="en-US" sz="1200">
                <a:latin typeface="Calibri" pitchFamily="34" charset="0"/>
              </a:rPr>
              <a:t>Syntax CLOZE: </a:t>
            </a:r>
            <a:endParaRPr lang="en-US">
              <a:latin typeface="Calibri" pitchFamily="34" charset="0"/>
            </a:endParaRPr>
          </a:p>
        </p:txBody>
      </p:sp>
      <p:sp>
        <p:nvSpPr>
          <p:cNvPr id="40" name="TextBox 39"/>
          <p:cNvSpPr txBox="1">
            <a:spLocks noChangeArrowheads="1"/>
          </p:cNvSpPr>
          <p:nvPr/>
        </p:nvSpPr>
        <p:spPr bwMode="auto">
          <a:xfrm>
            <a:off x="5715000" y="4648200"/>
            <a:ext cx="1981200" cy="1384300"/>
          </a:xfrm>
          <a:prstGeom prst="rect">
            <a:avLst/>
          </a:prstGeom>
          <a:noFill/>
          <a:ln w="9525">
            <a:noFill/>
            <a:miter lim="800000"/>
            <a:headEnd/>
            <a:tailEnd/>
          </a:ln>
        </p:spPr>
        <p:txBody>
          <a:bodyPr>
            <a:spAutoFit/>
          </a:bodyPr>
          <a:lstStyle/>
          <a:p>
            <a:r>
              <a:rPr lang="en-US" sz="1200">
                <a:latin typeface="Calibri" pitchFamily="34" charset="0"/>
              </a:rPr>
              <a:t>Writing Content:</a:t>
            </a:r>
          </a:p>
          <a:p>
            <a:endParaRPr lang="en-US" sz="1200">
              <a:latin typeface="Calibri" pitchFamily="34" charset="0"/>
            </a:endParaRPr>
          </a:p>
          <a:p>
            <a:r>
              <a:rPr lang="en-US" sz="1200">
                <a:latin typeface="Calibri" pitchFamily="34" charset="0"/>
              </a:rPr>
              <a:t>Writing Organization:</a:t>
            </a:r>
          </a:p>
          <a:p>
            <a:endParaRPr lang="en-US" sz="1200">
              <a:latin typeface="Calibri" pitchFamily="34" charset="0"/>
            </a:endParaRPr>
          </a:p>
          <a:p>
            <a:r>
              <a:rPr lang="en-US" sz="1200">
                <a:latin typeface="Calibri" pitchFamily="34" charset="0"/>
              </a:rPr>
              <a:t>Writing Style and Fluency:</a:t>
            </a:r>
          </a:p>
          <a:p>
            <a:endParaRPr lang="en-US" sz="1200">
              <a:latin typeface="Calibri" pitchFamily="34" charset="0"/>
            </a:endParaRPr>
          </a:p>
          <a:p>
            <a:r>
              <a:rPr lang="en-US" sz="1200">
                <a:latin typeface="Calibri" pitchFamily="34" charset="0"/>
              </a:rPr>
              <a:t>Language Usage:</a:t>
            </a:r>
          </a:p>
        </p:txBody>
      </p:sp>
      <p:sp>
        <p:nvSpPr>
          <p:cNvPr id="36882" name="TextBox 27"/>
          <p:cNvSpPr txBox="1">
            <a:spLocks noChangeArrowheads="1"/>
          </p:cNvSpPr>
          <p:nvPr/>
        </p:nvSpPr>
        <p:spPr bwMode="auto">
          <a:xfrm>
            <a:off x="228600" y="4114800"/>
            <a:ext cx="1066800" cy="369888"/>
          </a:xfrm>
          <a:prstGeom prst="rect">
            <a:avLst/>
          </a:prstGeom>
          <a:noFill/>
          <a:ln w="9525">
            <a:noFill/>
            <a:miter lim="800000"/>
            <a:headEnd/>
            <a:tailEnd/>
          </a:ln>
        </p:spPr>
        <p:txBody>
          <a:bodyPr>
            <a:spAutoFit/>
          </a:bodyPr>
          <a:lstStyle/>
          <a:p>
            <a:r>
              <a:rPr lang="en-US">
                <a:solidFill>
                  <a:schemeClr val="bg1"/>
                </a:solidFill>
                <a:latin typeface="Calibri" pitchFamily="34" charset="0"/>
              </a:rPr>
              <a:t>Writing  </a:t>
            </a:r>
            <a:r>
              <a:rPr lang="en-US">
                <a:latin typeface="Calibri" pitchFamily="34" charset="0"/>
              </a:rPr>
              <a:t> </a:t>
            </a:r>
          </a:p>
        </p:txBody>
      </p:sp>
      <p:sp>
        <p:nvSpPr>
          <p:cNvPr id="33" name="TextBox 32"/>
          <p:cNvSpPr txBox="1">
            <a:spLocks noChangeArrowheads="1"/>
          </p:cNvSpPr>
          <p:nvPr/>
        </p:nvSpPr>
        <p:spPr bwMode="auto">
          <a:xfrm>
            <a:off x="2819400" y="3048000"/>
            <a:ext cx="1905000" cy="120015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Formation: -</a:t>
            </a:r>
          </a:p>
          <a:p>
            <a:r>
              <a:rPr lang="en-US" sz="1200">
                <a:solidFill>
                  <a:srgbClr val="00B050"/>
                </a:solidFill>
                <a:latin typeface="Calibri" pitchFamily="34" charset="0"/>
              </a:rPr>
              <a:t>Size: +</a:t>
            </a:r>
          </a:p>
          <a:p>
            <a:r>
              <a:rPr lang="en-US" sz="1200">
                <a:solidFill>
                  <a:srgbClr val="00B050"/>
                </a:solidFill>
                <a:latin typeface="Calibri" pitchFamily="34" charset="0"/>
              </a:rPr>
              <a:t>Neatness: +</a:t>
            </a:r>
          </a:p>
          <a:p>
            <a:r>
              <a:rPr lang="en-US" sz="1200">
                <a:solidFill>
                  <a:srgbClr val="00B050"/>
                </a:solidFill>
                <a:latin typeface="Calibri" pitchFamily="34" charset="0"/>
              </a:rPr>
              <a:t>Speed: +</a:t>
            </a:r>
          </a:p>
          <a:p>
            <a:r>
              <a:rPr lang="en-US" sz="1200">
                <a:solidFill>
                  <a:srgbClr val="00B050"/>
                </a:solidFill>
                <a:latin typeface="Calibri" pitchFamily="34" charset="0"/>
              </a:rPr>
              <a:t>Posture: +</a:t>
            </a:r>
          </a:p>
          <a:p>
            <a:r>
              <a:rPr lang="en-US" sz="1200">
                <a:solidFill>
                  <a:srgbClr val="FF0000"/>
                </a:solidFill>
                <a:latin typeface="Calibri" pitchFamily="34" charset="0"/>
              </a:rPr>
              <a:t>Pencil Grip: - </a:t>
            </a:r>
          </a:p>
        </p:txBody>
      </p:sp>
      <p:sp>
        <p:nvSpPr>
          <p:cNvPr id="34" name="TextBox 33"/>
          <p:cNvSpPr txBox="1">
            <a:spLocks noChangeArrowheads="1"/>
          </p:cNvSpPr>
          <p:nvPr/>
        </p:nvSpPr>
        <p:spPr bwMode="auto">
          <a:xfrm>
            <a:off x="6172200" y="2057400"/>
            <a:ext cx="2971800" cy="554038"/>
          </a:xfrm>
          <a:prstGeom prst="rect">
            <a:avLst/>
          </a:prstGeom>
          <a:noFill/>
          <a:ln w="9525">
            <a:noFill/>
            <a:miter lim="800000"/>
            <a:headEnd/>
            <a:tailEnd/>
          </a:ln>
        </p:spPr>
        <p:txBody>
          <a:bodyPr>
            <a:spAutoFit/>
          </a:bodyPr>
          <a:lstStyle/>
          <a:p>
            <a:r>
              <a:rPr lang="en-US" sz="1200">
                <a:latin typeface="Calibri" pitchFamily="34" charset="0"/>
              </a:rPr>
              <a:t>Developmental Stage of Spelling: </a:t>
            </a:r>
          </a:p>
          <a:p>
            <a:endParaRPr lang="en-US">
              <a:latin typeface="Calibri" pitchFamily="34" charset="0"/>
            </a:endParaRPr>
          </a:p>
        </p:txBody>
      </p:sp>
      <p:sp>
        <p:nvSpPr>
          <p:cNvPr id="28" name="TextBox 27"/>
          <p:cNvSpPr txBox="1">
            <a:spLocks noChangeArrowheads="1"/>
          </p:cNvSpPr>
          <p:nvPr/>
        </p:nvSpPr>
        <p:spPr bwMode="auto">
          <a:xfrm>
            <a:off x="5181600" y="2971800"/>
            <a:ext cx="3429000" cy="1384300"/>
          </a:xfrm>
          <a:prstGeom prst="rect">
            <a:avLst/>
          </a:prstGeom>
          <a:noFill/>
          <a:ln w="9525">
            <a:noFill/>
            <a:miter lim="800000"/>
            <a:headEnd/>
            <a:tailEnd/>
          </a:ln>
        </p:spPr>
        <p:txBody>
          <a:bodyPr>
            <a:spAutoFit/>
          </a:bodyPr>
          <a:lstStyle/>
          <a:p>
            <a:r>
              <a:rPr lang="en-US" sz="1200">
                <a:latin typeface="Calibri" pitchFamily="34" charset="0"/>
              </a:rPr>
              <a:t>Alphabet Skills:</a:t>
            </a:r>
          </a:p>
          <a:p>
            <a:endParaRPr lang="en-US" sz="1200">
              <a:latin typeface="Calibri" pitchFamily="34" charset="0"/>
            </a:endParaRPr>
          </a:p>
          <a:p>
            <a:endParaRPr lang="en-US" sz="1200">
              <a:latin typeface="Calibri" pitchFamily="34" charset="0"/>
            </a:endParaRPr>
          </a:p>
          <a:p>
            <a:r>
              <a:rPr lang="en-US" sz="1200">
                <a:latin typeface="Calibri" pitchFamily="34" charset="0"/>
              </a:rPr>
              <a:t>Reading and Decoding:</a:t>
            </a:r>
          </a:p>
          <a:p>
            <a:endParaRPr lang="en-US" sz="1200">
              <a:latin typeface="Calibri" pitchFamily="34" charset="0"/>
            </a:endParaRPr>
          </a:p>
          <a:p>
            <a:endParaRPr lang="en-US" sz="1200">
              <a:latin typeface="Calibri" pitchFamily="34" charset="0"/>
            </a:endParaRPr>
          </a:p>
          <a:p>
            <a:r>
              <a:rPr lang="en-US" sz="1200">
                <a:latin typeface="Calibri" pitchFamily="34" charset="0"/>
              </a:rPr>
              <a:t>Spelling Skills: </a:t>
            </a:r>
          </a:p>
        </p:txBody>
      </p:sp>
      <p:sp>
        <p:nvSpPr>
          <p:cNvPr id="36886" name="Title 1"/>
          <p:cNvSpPr>
            <a:spLocks noGrp="1"/>
          </p:cNvSpPr>
          <p:nvPr>
            <p:ph type="title"/>
          </p:nvPr>
        </p:nvSpPr>
        <p:spPr>
          <a:xfrm>
            <a:off x="612775" y="228600"/>
            <a:ext cx="8153400" cy="990600"/>
          </a:xfrm>
        </p:spPr>
        <p:txBody>
          <a:bodyPr/>
          <a:lstStyle/>
          <a:p>
            <a:pPr eaLnBrk="1" hangingPunct="1"/>
            <a:r>
              <a:rPr lang="en-US" smtClean="0"/>
              <a:t>Assessment for Writing </a:t>
            </a:r>
          </a:p>
        </p:txBody>
      </p:sp>
      <p:pic>
        <p:nvPicPr>
          <p:cNvPr id="36887" name="Picture 2" descr="http://www.randolph.k12.nc.us/Departments/K-5/PublishingImages/school_clipart_boy_writting.gif"/>
          <p:cNvPicPr>
            <a:picLocks noChangeAspect="1" noChangeArrowheads="1"/>
          </p:cNvPicPr>
          <p:nvPr/>
        </p:nvPicPr>
        <p:blipFill>
          <a:blip r:embed="rId3" cstate="print"/>
          <a:srcRect/>
          <a:stretch>
            <a:fillRect/>
          </a:stretch>
        </p:blipFill>
        <p:spPr bwMode="auto">
          <a:xfrm>
            <a:off x="6781800" y="0"/>
            <a:ext cx="1905000" cy="1524000"/>
          </a:xfrm>
          <a:prstGeom prst="rect">
            <a:avLst/>
          </a:prstGeom>
          <a:noFill/>
          <a:ln w="9525">
            <a:noFill/>
            <a:miter lim="800000"/>
            <a:headEnd/>
            <a:tailEnd/>
          </a:ln>
        </p:spPr>
      </p:pic>
      <p:sp>
        <p:nvSpPr>
          <p:cNvPr id="36888" name="TextBox 26"/>
          <p:cNvSpPr txBox="1">
            <a:spLocks noChangeArrowheads="1"/>
          </p:cNvSpPr>
          <p:nvPr/>
        </p:nvSpPr>
        <p:spPr bwMode="auto">
          <a:xfrm>
            <a:off x="228600" y="1600200"/>
            <a:ext cx="2667000" cy="923925"/>
          </a:xfrm>
          <a:prstGeom prst="rect">
            <a:avLst/>
          </a:prstGeom>
          <a:noFill/>
          <a:ln w="9525">
            <a:noFill/>
            <a:miter lim="800000"/>
            <a:headEnd/>
            <a:tailEnd/>
          </a:ln>
        </p:spPr>
        <p:txBody>
          <a:bodyPr>
            <a:spAutoFit/>
          </a:bodyPr>
          <a:lstStyle/>
          <a:p>
            <a:r>
              <a:rPr lang="en-US">
                <a:latin typeface="Tw Cen MT" pitchFamily="34" charset="0"/>
              </a:rPr>
              <a:t>Fish Bone Analysis: a process for interpreting the Body of Evidence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Scale>
                                      <p:cBhvr>
                                        <p:cTn id="1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1"/>
                                        </p:tgtEl>
                                        <p:attrNameLst>
                                          <p:attrName>ppt_x</p:attrName>
                                          <p:attrName>ppt_y</p:attrName>
                                        </p:attrNameLst>
                                      </p:cBhvr>
                                    </p:animMotion>
                                    <p:animEffect transition="in" filter="fade">
                                      <p:cBhvr>
                                        <p:cTn id="14" dur="1000"/>
                                        <p:tgtEl>
                                          <p:spTgt spid="21"/>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Scale>
                                      <p:cBhvr>
                                        <p:cTn id="1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3"/>
                                        </p:tgtEl>
                                        <p:attrNameLst>
                                          <p:attrName>ppt_x</p:attrName>
                                          <p:attrName>ppt_y</p:attrName>
                                        </p:attrNameLst>
                                      </p:cBhvr>
                                    </p:animMotion>
                                    <p:animEffect transition="in" filter="fade">
                                      <p:cBhvr>
                                        <p:cTn id="19" dur="10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Scale>
                                      <p:cBhvr>
                                        <p:cTn id="2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1"/>
                                        </p:tgtEl>
                                        <p:attrNameLst>
                                          <p:attrName>ppt_x</p:attrName>
                                          <p:attrName>ppt_y</p:attrName>
                                        </p:attrNameLst>
                                      </p:cBhvr>
                                    </p:animMotion>
                                    <p:animEffect transition="in" filter="fade">
                                      <p:cBhvr>
                                        <p:cTn id="26" dur="1000"/>
                                        <p:tgtEl>
                                          <p:spTgt spid="11"/>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Scale>
                                      <p:cBhvr>
                                        <p:cTn id="2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6"/>
                                        </p:tgtEl>
                                        <p:attrNameLst>
                                          <p:attrName>ppt_x</p:attrName>
                                          <p:attrName>ppt_y</p:attrName>
                                        </p:attrNameLst>
                                      </p:cBhvr>
                                    </p:animMotion>
                                    <p:animEffect transition="in" filter="fade">
                                      <p:cBhvr>
                                        <p:cTn id="31" dur="1000"/>
                                        <p:tgtEl>
                                          <p:spTgt spid="26"/>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Scale>
                                      <p:cBhvr>
                                        <p:cTn id="34"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4"/>
                                        </p:tgtEl>
                                        <p:attrNameLst>
                                          <p:attrName>ppt_x</p:attrName>
                                          <p:attrName>ppt_y</p:attrName>
                                        </p:attrNameLst>
                                      </p:cBhvr>
                                    </p:animMotion>
                                    <p:animEffect transition="in" filter="fade">
                                      <p:cBhvr>
                                        <p:cTn id="36" dur="1000"/>
                                        <p:tgtEl>
                                          <p:spTgt spid="34"/>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Scale>
                                      <p:cBhvr>
                                        <p:cTn id="39"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8"/>
                                        </p:tgtEl>
                                        <p:attrNameLst>
                                          <p:attrName>ppt_x</p:attrName>
                                          <p:attrName>ppt_y</p:attrName>
                                        </p:attrNameLst>
                                      </p:cBhvr>
                                    </p:animMotion>
                                    <p:animEffect transition="in" filter="fade">
                                      <p:cBhvr>
                                        <p:cTn id="41" dur="10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Scale>
                                      <p:cBhvr>
                                        <p:cTn id="4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5"/>
                                        </p:tgtEl>
                                        <p:attrNameLst>
                                          <p:attrName>ppt_x</p:attrName>
                                          <p:attrName>ppt_y</p:attrName>
                                        </p:attrNameLst>
                                      </p:cBhvr>
                                    </p:animMotion>
                                    <p:animEffect transition="in" filter="fade">
                                      <p:cBhvr>
                                        <p:cTn id="48" dur="1000"/>
                                        <p:tgtEl>
                                          <p:spTgt spid="15"/>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Scale>
                                      <p:cBhvr>
                                        <p:cTn id="5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9"/>
                                        </p:tgtEl>
                                        <p:attrNameLst>
                                          <p:attrName>ppt_x</p:attrName>
                                          <p:attrName>ppt_y</p:attrName>
                                        </p:attrNameLst>
                                      </p:cBhvr>
                                    </p:animMotion>
                                    <p:animEffect transition="in" filter="fade">
                                      <p:cBhvr>
                                        <p:cTn id="53" dur="1000"/>
                                        <p:tgtEl>
                                          <p:spTgt spid="29"/>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Scale>
                                      <p:cBhvr>
                                        <p:cTn id="5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0"/>
                                        </p:tgtEl>
                                        <p:attrNameLst>
                                          <p:attrName>ppt_x</p:attrName>
                                          <p:attrName>ppt_y</p:attrName>
                                        </p:attrNameLst>
                                      </p:cBhvr>
                                    </p:animMotion>
                                    <p:animEffect transition="in" filter="fade">
                                      <p:cBhvr>
                                        <p:cTn id="58" dur="10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Scale>
                                      <p:cBhvr>
                                        <p:cTn id="6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4"/>
                                        </p:tgtEl>
                                        <p:attrNameLst>
                                          <p:attrName>ppt_x</p:attrName>
                                          <p:attrName>ppt_y</p:attrName>
                                        </p:attrNameLst>
                                      </p:cBhvr>
                                    </p:animMotion>
                                    <p:animEffect transition="in" filter="fade">
                                      <p:cBhvr>
                                        <p:cTn id="65" dur="1000"/>
                                        <p:tgtEl>
                                          <p:spTgt spid="14"/>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Scale>
                                      <p:cBhvr>
                                        <p:cTn id="68"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40"/>
                                        </p:tgtEl>
                                        <p:attrNameLst>
                                          <p:attrName>ppt_x</p:attrName>
                                          <p:attrName>ppt_y</p:attrName>
                                        </p:attrNameLst>
                                      </p:cBhvr>
                                    </p:animMotion>
                                    <p:animEffect transition="in" filter="fade">
                                      <p:cBhvr>
                                        <p:cTn id="7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P spid="15" grpId="0"/>
      <p:bldP spid="21" grpId="0"/>
      <p:bldP spid="26" grpId="0"/>
      <p:bldP spid="29" grpId="0"/>
      <p:bldP spid="30" grpId="0"/>
      <p:bldP spid="40" grpId="0"/>
      <p:bldP spid="33" grpId="0"/>
      <p:bldP spid="34"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3"/>
          <p:cNvSpPr>
            <a:spLocks noGrp="1"/>
          </p:cNvSpPr>
          <p:nvPr>
            <p:ph type="title"/>
          </p:nvPr>
        </p:nvSpPr>
        <p:spPr/>
        <p:txBody>
          <a:bodyPr/>
          <a:lstStyle/>
          <a:p>
            <a:r>
              <a:rPr lang="en-US" smtClean="0"/>
              <a:t>Interpreting Spelling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04800" y="228600"/>
            <a:ext cx="8153400" cy="990600"/>
          </a:xfrm>
        </p:spPr>
        <p:txBody>
          <a:bodyPr/>
          <a:lstStyle/>
          <a:p>
            <a:pPr eaLnBrk="1" hangingPunct="1"/>
            <a:r>
              <a:rPr lang="en-US" smtClean="0"/>
              <a:t>Assessment for Writing </a:t>
            </a:r>
          </a:p>
        </p:txBody>
      </p:sp>
      <p:pic>
        <p:nvPicPr>
          <p:cNvPr id="38915" name="Picture 2" descr="http://www.randolph.k12.nc.us/Departments/K-5/PublishingImages/school_clipart_boy_writting.gif"/>
          <p:cNvPicPr>
            <a:picLocks noChangeAspect="1" noChangeArrowheads="1"/>
          </p:cNvPicPr>
          <p:nvPr/>
        </p:nvPicPr>
        <p:blipFill>
          <a:blip r:embed="rId2" cstate="print"/>
          <a:srcRect/>
          <a:stretch>
            <a:fillRect/>
          </a:stretch>
        </p:blipFill>
        <p:spPr bwMode="auto">
          <a:xfrm>
            <a:off x="6781800" y="0"/>
            <a:ext cx="1905000" cy="1524000"/>
          </a:xfrm>
          <a:prstGeom prst="rect">
            <a:avLst/>
          </a:prstGeom>
          <a:noFill/>
          <a:ln w="9525">
            <a:noFill/>
            <a:miter lim="800000"/>
            <a:headEnd/>
            <a:tailEnd/>
          </a:ln>
        </p:spPr>
      </p:pic>
      <p:pic>
        <p:nvPicPr>
          <p:cNvPr id="38916" name="Picture 84" descr="Writing process.png"/>
          <p:cNvPicPr>
            <a:picLocks noChangeAspect="1"/>
          </p:cNvPicPr>
          <p:nvPr/>
        </p:nvPicPr>
        <p:blipFill>
          <a:blip r:embed="rId3" cstate="print">
            <a:lum bright="44000" contrast="-54000"/>
          </a:blip>
          <a:srcRect/>
          <a:stretch>
            <a:fillRect/>
          </a:stretch>
        </p:blipFill>
        <p:spPr bwMode="auto">
          <a:xfrm>
            <a:off x="0" y="1752600"/>
            <a:ext cx="5199063" cy="4675188"/>
          </a:xfrm>
          <a:prstGeom prst="rect">
            <a:avLst/>
          </a:prstGeom>
          <a:noFill/>
          <a:ln w="9525">
            <a:noFill/>
            <a:miter lim="800000"/>
            <a:headEnd/>
            <a:tailEnd/>
          </a:ln>
        </p:spPr>
      </p:pic>
      <p:cxnSp>
        <p:nvCxnSpPr>
          <p:cNvPr id="12" name="Straight Connector 11"/>
          <p:cNvCxnSpPr/>
          <p:nvPr/>
        </p:nvCxnSpPr>
        <p:spPr>
          <a:xfrm>
            <a:off x="4191000" y="3505200"/>
            <a:ext cx="2667000" cy="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514600" y="3429000"/>
            <a:ext cx="4191000" cy="1219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gular Pentagon 7"/>
          <p:cNvSpPr/>
          <p:nvPr/>
        </p:nvSpPr>
        <p:spPr>
          <a:xfrm>
            <a:off x="6248400" y="2971800"/>
            <a:ext cx="2209800" cy="1905000"/>
          </a:xfrm>
          <a:prstGeom prst="pentagon">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Spelling </a:t>
            </a:r>
            <a:r>
              <a:rPr lang="en-US" dirty="0"/>
              <a:t> </a:t>
            </a:r>
          </a:p>
          <a:p>
            <a:pPr algn="ctr">
              <a:defRPr/>
            </a:pPr>
            <a:r>
              <a:rPr lang="en-US" dirty="0"/>
              <a:t>-</a:t>
            </a:r>
            <a:r>
              <a:rPr lang="en-US" dirty="0" err="1"/>
              <a:t>WtW</a:t>
            </a:r>
            <a:endParaRPr lang="en-US" dirty="0"/>
          </a:p>
          <a:p>
            <a:pPr algn="ctr">
              <a:defRPr/>
            </a:pPr>
            <a:r>
              <a:rPr lang="en-US" dirty="0"/>
              <a:t>-Core Phonics</a:t>
            </a:r>
          </a:p>
          <a:p>
            <a:pPr algn="ctr">
              <a:defRPr/>
            </a:pPr>
            <a:r>
              <a:rPr lang="en-US" dirty="0"/>
              <a:t>-WSC</a:t>
            </a:r>
          </a:p>
        </p:txBody>
      </p:sp>
      <p:cxnSp>
        <p:nvCxnSpPr>
          <p:cNvPr id="10" name="Straight Connector 9"/>
          <p:cNvCxnSpPr/>
          <p:nvPr/>
        </p:nvCxnSpPr>
        <p:spPr>
          <a:xfrm flipV="1">
            <a:off x="838200" y="4724400"/>
            <a:ext cx="5867400" cy="5334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0600" y="4648200"/>
            <a:ext cx="5715000" cy="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Scale>
                                      <p:cBhvr>
                                        <p:cTn id="1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2"/>
                                        </p:tgtEl>
                                        <p:attrNameLst>
                                          <p:attrName>ppt_x</p:attrName>
                                          <p:attrName>ppt_y</p:attrName>
                                        </p:attrNameLst>
                                      </p:cBhvr>
                                    </p:animMotion>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Scale>
                                      <p:cBhvr>
                                        <p:cTn id="2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0"/>
                                        </p:tgtEl>
                                        <p:attrNameLst>
                                          <p:attrName>ppt_x</p:attrName>
                                          <p:attrName>ppt_y</p:attrName>
                                        </p:attrNameLst>
                                      </p:cBhvr>
                                    </p:animMotion>
                                    <p:animEffect transition="in" filter="fade">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Scale>
                                      <p:cBhvr>
                                        <p:cTn id="2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6"/>
                                        </p:tgtEl>
                                        <p:attrNameLst>
                                          <p:attrName>ppt_x</p:attrName>
                                          <p:attrName>ppt_y</p:attrName>
                                        </p:attrNameLst>
                                      </p:cBhvr>
                                    </p:animMotion>
                                    <p:animEffect transition="in" filter="fade">
                                      <p:cBhvr>
                                        <p:cTn id="3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3"/>
          <p:cNvSpPr>
            <a:spLocks noGrp="1"/>
          </p:cNvSpPr>
          <p:nvPr>
            <p:ph type="title"/>
          </p:nvPr>
        </p:nvSpPr>
        <p:spPr/>
        <p:txBody>
          <a:bodyPr/>
          <a:lstStyle/>
          <a:p>
            <a:r>
              <a:rPr lang="en-US" smtClean="0"/>
              <a:t>WtW </a:t>
            </a:r>
          </a:p>
        </p:txBody>
      </p:sp>
      <p:pic>
        <p:nvPicPr>
          <p:cNvPr id="39939" name="Picture 2"/>
          <p:cNvPicPr>
            <a:picLocks noChangeAspect="1" noChangeArrowheads="1"/>
          </p:cNvPicPr>
          <p:nvPr/>
        </p:nvPicPr>
        <p:blipFill>
          <a:blip r:embed="rId2" cstate="print"/>
          <a:srcRect/>
          <a:stretch>
            <a:fillRect/>
          </a:stretch>
        </p:blipFill>
        <p:spPr bwMode="auto">
          <a:xfrm>
            <a:off x="838200" y="1524000"/>
            <a:ext cx="7620000" cy="5210175"/>
          </a:xfrm>
          <a:prstGeom prst="rect">
            <a:avLst/>
          </a:prstGeom>
          <a:noFill/>
          <a:ln w="9525">
            <a:noFill/>
            <a:miter lim="800000"/>
            <a:headEnd/>
            <a:tailEnd/>
          </a:ln>
        </p:spPr>
      </p:pic>
      <p:sp>
        <p:nvSpPr>
          <p:cNvPr id="6" name="Rectangle 5"/>
          <p:cNvSpPr/>
          <p:nvPr/>
        </p:nvSpPr>
        <p:spPr>
          <a:xfrm>
            <a:off x="2514600" y="3505200"/>
            <a:ext cx="4572000" cy="2743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Spelling Stage of Development</a:t>
            </a:r>
          </a:p>
          <a:p>
            <a:pPr algn="ctr">
              <a:defRPr/>
            </a:pPr>
            <a:r>
              <a:rPr lang="en-US" dirty="0"/>
              <a:t>Emergent- </a:t>
            </a:r>
            <a:r>
              <a:rPr lang="en-US" dirty="0" err="1"/>
              <a:t>prek</a:t>
            </a:r>
            <a:r>
              <a:rPr lang="en-US" dirty="0"/>
              <a:t> -1st grade </a:t>
            </a:r>
          </a:p>
          <a:p>
            <a:pPr algn="ctr">
              <a:defRPr/>
            </a:pPr>
            <a:r>
              <a:rPr lang="en-US" dirty="0"/>
              <a:t>Later name- K to early 3</a:t>
            </a:r>
            <a:r>
              <a:rPr lang="en-US" baseline="30000" dirty="0"/>
              <a:t>rd</a:t>
            </a:r>
            <a:r>
              <a:rPr lang="en-US" dirty="0"/>
              <a:t> grade </a:t>
            </a:r>
          </a:p>
          <a:p>
            <a:pPr algn="ctr">
              <a:defRPr/>
            </a:pPr>
            <a:r>
              <a:rPr lang="en-US" dirty="0"/>
              <a:t>Within Word- 1</a:t>
            </a:r>
            <a:r>
              <a:rPr lang="en-US" baseline="30000" dirty="0"/>
              <a:t>st</a:t>
            </a:r>
            <a:r>
              <a:rPr lang="en-US" dirty="0"/>
              <a:t> to mid 4</a:t>
            </a:r>
            <a:r>
              <a:rPr lang="en-US" baseline="30000" dirty="0"/>
              <a:t>th</a:t>
            </a:r>
            <a:r>
              <a:rPr lang="en-US" dirty="0"/>
              <a:t> grade </a:t>
            </a:r>
          </a:p>
          <a:p>
            <a:pPr algn="ctr">
              <a:defRPr/>
            </a:pPr>
            <a:r>
              <a:rPr lang="en-US" dirty="0"/>
              <a:t>Syllables and Affixes- 3</a:t>
            </a:r>
            <a:r>
              <a:rPr lang="en-US" baseline="30000" dirty="0"/>
              <a:t>rd</a:t>
            </a:r>
            <a:r>
              <a:rPr lang="en-US" dirty="0"/>
              <a:t> grade to 8</a:t>
            </a:r>
            <a:r>
              <a:rPr lang="en-US" baseline="30000" dirty="0"/>
              <a:t>th</a:t>
            </a:r>
            <a:r>
              <a:rPr lang="en-US" dirty="0"/>
              <a:t> grade </a:t>
            </a:r>
          </a:p>
          <a:p>
            <a:pPr algn="ctr">
              <a:defRPr/>
            </a:pPr>
            <a:r>
              <a:rPr lang="en-US" dirty="0"/>
              <a:t>Derivational- 5</a:t>
            </a:r>
            <a:r>
              <a:rPr lang="en-US" baseline="30000" dirty="0"/>
              <a:t>th</a:t>
            </a:r>
            <a:r>
              <a:rPr lang="en-US" dirty="0"/>
              <a:t> to 12 </a:t>
            </a:r>
            <a:r>
              <a:rPr lang="en-US" dirty="0" err="1"/>
              <a:t>th</a:t>
            </a:r>
            <a:r>
              <a:rPr lang="en-US" dirty="0"/>
              <a:t> grade  </a:t>
            </a:r>
          </a:p>
        </p:txBody>
      </p:sp>
      <p:sp>
        <p:nvSpPr>
          <p:cNvPr id="7" name="Right Brace 6"/>
          <p:cNvSpPr/>
          <p:nvPr/>
        </p:nvSpPr>
        <p:spPr>
          <a:xfrm rot="5400000">
            <a:off x="4457700" y="114300"/>
            <a:ext cx="838200" cy="5791200"/>
          </a:xfrm>
          <a:prstGeom prst="rightBrace">
            <a:avLst/>
          </a:prstGeom>
          <a:ln w="85725"/>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 name="Rectangle 7"/>
          <p:cNvSpPr/>
          <p:nvPr/>
        </p:nvSpPr>
        <p:spPr>
          <a:xfrm>
            <a:off x="2819400" y="381000"/>
            <a:ext cx="42672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Phonological and Orthographic Errors</a:t>
            </a:r>
          </a:p>
          <a:p>
            <a:pPr algn="ctr">
              <a:defRPr/>
            </a:pPr>
            <a:r>
              <a:rPr lang="en-US" dirty="0"/>
              <a:t>More than 50% after 3</a:t>
            </a:r>
            <a:r>
              <a:rPr lang="en-US" baseline="30000" dirty="0"/>
              <a:t>rd</a:t>
            </a:r>
            <a:r>
              <a:rPr lang="en-US" dirty="0"/>
              <a:t> grade of phonological errors is a concern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612775" y="228600"/>
            <a:ext cx="8153400" cy="990600"/>
          </a:xfrm>
        </p:spPr>
        <p:txBody>
          <a:bodyPr/>
          <a:lstStyle/>
          <a:p>
            <a:r>
              <a:rPr lang="en-US" smtClean="0"/>
              <a:t>Grading a Spelling Inventory Practice </a:t>
            </a:r>
          </a:p>
        </p:txBody>
      </p:sp>
      <p:pic>
        <p:nvPicPr>
          <p:cNvPr id="40963" name="Picture 17" descr="http://www.synchronyofvisalia.com/images/test.jpg"/>
          <p:cNvPicPr>
            <a:picLocks noChangeAspect="1" noChangeArrowheads="1"/>
          </p:cNvPicPr>
          <p:nvPr/>
        </p:nvPicPr>
        <p:blipFill>
          <a:blip r:embed="rId2" cstate="print"/>
          <a:srcRect/>
          <a:stretch>
            <a:fillRect/>
          </a:stretch>
        </p:blipFill>
        <p:spPr bwMode="auto">
          <a:xfrm>
            <a:off x="7620000" y="228600"/>
            <a:ext cx="1295400" cy="963613"/>
          </a:xfrm>
          <a:prstGeom prst="rect">
            <a:avLst/>
          </a:prstGeom>
          <a:noFill/>
          <a:ln w="9525">
            <a:noFill/>
            <a:miter lim="800000"/>
            <a:headEnd/>
            <a:tailEnd/>
          </a:ln>
        </p:spPr>
      </p:pic>
      <p:pic>
        <p:nvPicPr>
          <p:cNvPr id="40964" name="Picture 8"/>
          <p:cNvPicPr>
            <a:picLocks noChangeAspect="1" noChangeArrowheads="1"/>
          </p:cNvPicPr>
          <p:nvPr/>
        </p:nvPicPr>
        <p:blipFill>
          <a:blip r:embed="rId3" cstate="print"/>
          <a:srcRect/>
          <a:stretch>
            <a:fillRect/>
          </a:stretch>
        </p:blipFill>
        <p:spPr bwMode="auto">
          <a:xfrm>
            <a:off x="304800" y="1752600"/>
            <a:ext cx="2133600" cy="4238625"/>
          </a:xfrm>
          <a:prstGeom prst="rect">
            <a:avLst/>
          </a:prstGeom>
          <a:noFill/>
          <a:ln w="9525">
            <a:noFill/>
            <a:miter lim="800000"/>
            <a:headEnd/>
            <a:tailEnd/>
          </a:ln>
        </p:spPr>
      </p:pic>
      <p:sp>
        <p:nvSpPr>
          <p:cNvPr id="6" name="Oval 5"/>
          <p:cNvSpPr/>
          <p:nvPr/>
        </p:nvSpPr>
        <p:spPr>
          <a:xfrm>
            <a:off x="609600" y="5410200"/>
            <a:ext cx="1447800" cy="762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0966" name="Picture 9"/>
          <p:cNvPicPr>
            <a:picLocks noChangeAspect="1" noChangeArrowheads="1"/>
          </p:cNvPicPr>
          <p:nvPr/>
        </p:nvPicPr>
        <p:blipFill>
          <a:blip r:embed="rId4" cstate="print"/>
          <a:srcRect/>
          <a:stretch>
            <a:fillRect/>
          </a:stretch>
        </p:blipFill>
        <p:spPr bwMode="auto">
          <a:xfrm>
            <a:off x="2438400" y="2133600"/>
            <a:ext cx="4278313" cy="3810000"/>
          </a:xfrm>
          <a:prstGeom prst="rect">
            <a:avLst/>
          </a:prstGeom>
          <a:noFill/>
          <a:ln w="9525">
            <a:noFill/>
            <a:miter lim="800000"/>
            <a:headEnd/>
            <a:tailEnd/>
          </a:ln>
        </p:spPr>
      </p:pic>
      <p:sp>
        <p:nvSpPr>
          <p:cNvPr id="11" name="Oval 10"/>
          <p:cNvSpPr/>
          <p:nvPr/>
        </p:nvSpPr>
        <p:spPr>
          <a:xfrm>
            <a:off x="3200400" y="2057400"/>
            <a:ext cx="1752600" cy="762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2971800" y="2514600"/>
            <a:ext cx="2362200" cy="762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p:cNvSpPr/>
          <p:nvPr/>
        </p:nvSpPr>
        <p:spPr>
          <a:xfrm>
            <a:off x="3352800" y="3657600"/>
            <a:ext cx="2133600" cy="762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2971800" y="4267200"/>
            <a:ext cx="3581400" cy="762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Oval 14"/>
          <p:cNvSpPr/>
          <p:nvPr/>
        </p:nvSpPr>
        <p:spPr>
          <a:xfrm>
            <a:off x="3048000" y="5334000"/>
            <a:ext cx="2819400" cy="762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0972" name="Picture 10"/>
          <p:cNvPicPr>
            <a:picLocks noChangeAspect="1" noChangeArrowheads="1"/>
          </p:cNvPicPr>
          <p:nvPr/>
        </p:nvPicPr>
        <p:blipFill>
          <a:blip r:embed="rId5" cstate="print"/>
          <a:srcRect/>
          <a:stretch>
            <a:fillRect/>
          </a:stretch>
        </p:blipFill>
        <p:spPr bwMode="auto">
          <a:xfrm>
            <a:off x="5743575" y="1828800"/>
            <a:ext cx="3400425" cy="2514600"/>
          </a:xfrm>
          <a:prstGeom prst="rect">
            <a:avLst/>
          </a:prstGeom>
          <a:noFill/>
          <a:ln w="9525">
            <a:noFill/>
            <a:miter lim="800000"/>
            <a:headEnd/>
            <a:tailEnd/>
          </a:ln>
        </p:spPr>
      </p:pic>
      <p:sp>
        <p:nvSpPr>
          <p:cNvPr id="18" name="Oval 17"/>
          <p:cNvSpPr/>
          <p:nvPr/>
        </p:nvSpPr>
        <p:spPr>
          <a:xfrm>
            <a:off x="5562600" y="1752600"/>
            <a:ext cx="2819400" cy="762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Oval 18"/>
          <p:cNvSpPr/>
          <p:nvPr/>
        </p:nvSpPr>
        <p:spPr>
          <a:xfrm>
            <a:off x="5715000" y="2971800"/>
            <a:ext cx="2819400" cy="762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Oval 19"/>
          <p:cNvSpPr/>
          <p:nvPr/>
        </p:nvSpPr>
        <p:spPr>
          <a:xfrm>
            <a:off x="6096000" y="3581400"/>
            <a:ext cx="3048000" cy="762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linds(horizontal)">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8" grpId="0" animBg="1"/>
      <p:bldP spid="19" grpId="0" animBg="1"/>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612775" y="228600"/>
            <a:ext cx="8153400" cy="990600"/>
          </a:xfrm>
        </p:spPr>
        <p:txBody>
          <a:bodyPr/>
          <a:lstStyle/>
          <a:p>
            <a:r>
              <a:rPr lang="en-US" smtClean="0"/>
              <a:t>Grading a Spelling Inventory </a:t>
            </a:r>
          </a:p>
        </p:txBody>
      </p:sp>
      <p:graphicFrame>
        <p:nvGraphicFramePr>
          <p:cNvPr id="4" name="Table 3"/>
          <p:cNvGraphicFramePr>
            <a:graphicFrameLocks noGrp="1"/>
          </p:cNvGraphicFramePr>
          <p:nvPr/>
        </p:nvGraphicFramePr>
        <p:xfrm>
          <a:off x="457200" y="1397000"/>
          <a:ext cx="7467600" cy="5034280"/>
        </p:xfrm>
        <a:graphic>
          <a:graphicData uri="http://schemas.openxmlformats.org/drawingml/2006/table">
            <a:tbl>
              <a:tblPr firstRow="1" bandRow="1">
                <a:tableStyleId>{5C22544A-7EE6-4342-B048-85BDC9FD1C3A}</a:tableStyleId>
              </a:tblPr>
              <a:tblGrid>
                <a:gridCol w="1866900"/>
                <a:gridCol w="1866900"/>
                <a:gridCol w="1866900"/>
                <a:gridCol w="1866900"/>
              </a:tblGrid>
              <a:tr h="370840">
                <a:tc>
                  <a:txBody>
                    <a:bodyPr/>
                    <a:lstStyle/>
                    <a:p>
                      <a:r>
                        <a:rPr lang="en-US" dirty="0" smtClean="0"/>
                        <a:t>Spelling </a:t>
                      </a:r>
                      <a:endParaRPr lang="en-US" dirty="0"/>
                    </a:p>
                  </a:txBody>
                  <a:tcPr/>
                </a:tc>
                <a:tc>
                  <a:txBody>
                    <a:bodyPr/>
                    <a:lstStyle/>
                    <a:p>
                      <a:r>
                        <a:rPr lang="en-US" dirty="0" smtClean="0"/>
                        <a:t>Word</a:t>
                      </a:r>
                      <a:endParaRPr lang="en-US" dirty="0"/>
                    </a:p>
                  </a:txBody>
                  <a:tcPr/>
                </a:tc>
                <a:tc>
                  <a:txBody>
                    <a:bodyPr/>
                    <a:lstStyle/>
                    <a:p>
                      <a:r>
                        <a:rPr lang="en-US" dirty="0" err="1" smtClean="0"/>
                        <a:t>Phonoloigcal</a:t>
                      </a:r>
                      <a:r>
                        <a:rPr lang="en-US" dirty="0" smtClean="0"/>
                        <a:t> </a:t>
                      </a:r>
                      <a:endParaRPr lang="en-US" dirty="0"/>
                    </a:p>
                  </a:txBody>
                  <a:tcPr/>
                </a:tc>
                <a:tc>
                  <a:txBody>
                    <a:bodyPr/>
                    <a:lstStyle/>
                    <a:p>
                      <a:r>
                        <a:rPr lang="en-US" dirty="0" smtClean="0"/>
                        <a:t>Orthographic</a:t>
                      </a:r>
                      <a:endParaRPr lang="en-US" dirty="0"/>
                    </a:p>
                  </a:txBody>
                  <a:tcPr/>
                </a:tc>
              </a:tr>
              <a:tr h="370840">
                <a:tc>
                  <a:txBody>
                    <a:bodyPr/>
                    <a:lstStyle/>
                    <a:p>
                      <a:r>
                        <a:rPr lang="en-US" sz="2800" dirty="0" smtClean="0"/>
                        <a:t>Sal</a:t>
                      </a:r>
                      <a:endParaRPr lang="en-US" sz="2800" dirty="0"/>
                    </a:p>
                  </a:txBody>
                  <a:tcPr/>
                </a:tc>
                <a:tc>
                  <a:txBody>
                    <a:bodyPr/>
                    <a:lstStyle/>
                    <a:p>
                      <a:r>
                        <a:rPr lang="en-US" sz="2800" dirty="0" smtClean="0"/>
                        <a:t>Sell</a:t>
                      </a:r>
                      <a:r>
                        <a:rPr lang="en-US" sz="2800" baseline="0" dirty="0" smtClean="0"/>
                        <a:t> </a:t>
                      </a:r>
                      <a:endParaRPr lang="en-US" sz="2800" dirty="0"/>
                    </a:p>
                  </a:txBody>
                  <a:tcPr/>
                </a:tc>
                <a:tc>
                  <a:txBody>
                    <a:bodyPr/>
                    <a:lstStyle/>
                    <a:p>
                      <a:endParaRPr lang="en-US" dirty="0"/>
                    </a:p>
                  </a:txBody>
                  <a:tcPr/>
                </a:tc>
                <a:tc>
                  <a:txBody>
                    <a:bodyPr/>
                    <a:lstStyle/>
                    <a:p>
                      <a:endParaRPr lang="en-US" dirty="0"/>
                    </a:p>
                  </a:txBody>
                  <a:tcPr/>
                </a:tc>
              </a:tr>
              <a:tr h="370840">
                <a:tc>
                  <a:txBody>
                    <a:bodyPr/>
                    <a:lstStyle/>
                    <a:p>
                      <a:r>
                        <a:rPr lang="en-US" sz="2800" dirty="0" smtClean="0"/>
                        <a:t>Les</a:t>
                      </a:r>
                      <a:endParaRPr lang="en-US" sz="2800" dirty="0"/>
                    </a:p>
                  </a:txBody>
                  <a:tcPr/>
                </a:tc>
                <a:tc>
                  <a:txBody>
                    <a:bodyPr/>
                    <a:lstStyle/>
                    <a:p>
                      <a:r>
                        <a:rPr lang="en-US" sz="2800" dirty="0" smtClean="0"/>
                        <a:t>Less</a:t>
                      </a:r>
                      <a:endParaRPr lang="en-US" sz="2800" dirty="0"/>
                    </a:p>
                  </a:txBody>
                  <a:tcPr/>
                </a:tc>
                <a:tc>
                  <a:txBody>
                    <a:bodyPr/>
                    <a:lstStyle/>
                    <a:p>
                      <a:endParaRPr lang="en-US" dirty="0"/>
                    </a:p>
                  </a:txBody>
                  <a:tcPr/>
                </a:tc>
                <a:tc>
                  <a:txBody>
                    <a:bodyPr/>
                    <a:lstStyle/>
                    <a:p>
                      <a:endParaRPr lang="en-US" dirty="0"/>
                    </a:p>
                  </a:txBody>
                  <a:tcPr/>
                </a:tc>
              </a:tr>
              <a:tr h="370840">
                <a:tc>
                  <a:txBody>
                    <a:bodyPr/>
                    <a:lstStyle/>
                    <a:p>
                      <a:r>
                        <a:rPr lang="en-US" sz="2800" dirty="0" err="1" smtClean="0"/>
                        <a:t>Forck</a:t>
                      </a:r>
                      <a:endParaRPr lang="en-US" sz="2800" dirty="0"/>
                    </a:p>
                  </a:txBody>
                  <a:tcPr/>
                </a:tc>
                <a:tc>
                  <a:txBody>
                    <a:bodyPr/>
                    <a:lstStyle/>
                    <a:p>
                      <a:r>
                        <a:rPr lang="en-US" sz="2800" dirty="0" smtClean="0"/>
                        <a:t>Fork</a:t>
                      </a:r>
                      <a:endParaRPr lang="en-US" sz="2800" dirty="0"/>
                    </a:p>
                  </a:txBody>
                  <a:tcPr/>
                </a:tc>
                <a:tc>
                  <a:txBody>
                    <a:bodyPr/>
                    <a:lstStyle/>
                    <a:p>
                      <a:endParaRPr lang="en-US" dirty="0"/>
                    </a:p>
                  </a:txBody>
                  <a:tcPr/>
                </a:tc>
                <a:tc>
                  <a:txBody>
                    <a:bodyPr/>
                    <a:lstStyle/>
                    <a:p>
                      <a:endParaRPr lang="en-US" dirty="0"/>
                    </a:p>
                  </a:txBody>
                  <a:tcPr/>
                </a:tc>
              </a:tr>
              <a:tr h="370840">
                <a:tc>
                  <a:txBody>
                    <a:bodyPr/>
                    <a:lstStyle/>
                    <a:p>
                      <a:r>
                        <a:rPr lang="en-US" sz="2800" dirty="0" smtClean="0"/>
                        <a:t>Sip</a:t>
                      </a:r>
                      <a:endParaRPr lang="en-US" sz="2800" dirty="0"/>
                    </a:p>
                  </a:txBody>
                  <a:tcPr/>
                </a:tc>
                <a:tc>
                  <a:txBody>
                    <a:bodyPr/>
                    <a:lstStyle/>
                    <a:p>
                      <a:r>
                        <a:rPr lang="en-US" sz="2800" dirty="0" smtClean="0"/>
                        <a:t>Slip</a:t>
                      </a:r>
                      <a:endParaRPr lang="en-US" sz="2800" dirty="0"/>
                    </a:p>
                  </a:txBody>
                  <a:tcPr/>
                </a:tc>
                <a:tc>
                  <a:txBody>
                    <a:bodyPr/>
                    <a:lstStyle/>
                    <a:p>
                      <a:endParaRPr lang="en-US" dirty="0"/>
                    </a:p>
                  </a:txBody>
                  <a:tcPr/>
                </a:tc>
                <a:tc>
                  <a:txBody>
                    <a:bodyPr/>
                    <a:lstStyle/>
                    <a:p>
                      <a:endParaRPr lang="en-US" dirty="0"/>
                    </a:p>
                  </a:txBody>
                  <a:tcPr/>
                </a:tc>
              </a:tr>
              <a:tr h="370840">
                <a:tc>
                  <a:txBody>
                    <a:bodyPr/>
                    <a:lstStyle/>
                    <a:p>
                      <a:r>
                        <a:rPr lang="en-US" sz="2800" dirty="0" err="1" smtClean="0"/>
                        <a:t>smop</a:t>
                      </a:r>
                      <a:endParaRPr lang="en-US" sz="2800" dirty="0"/>
                    </a:p>
                  </a:txBody>
                  <a:tcPr/>
                </a:tc>
                <a:tc>
                  <a:txBody>
                    <a:bodyPr/>
                    <a:lstStyle/>
                    <a:p>
                      <a:r>
                        <a:rPr lang="en-US" sz="2800" dirty="0" smtClean="0"/>
                        <a:t>Shop</a:t>
                      </a:r>
                      <a:endParaRPr lang="en-US" sz="2800" dirty="0"/>
                    </a:p>
                  </a:txBody>
                  <a:tcPr/>
                </a:tc>
                <a:tc>
                  <a:txBody>
                    <a:bodyPr/>
                    <a:lstStyle/>
                    <a:p>
                      <a:endParaRPr lang="en-US" dirty="0"/>
                    </a:p>
                  </a:txBody>
                  <a:tcPr/>
                </a:tc>
                <a:tc>
                  <a:txBody>
                    <a:bodyPr/>
                    <a:lstStyle/>
                    <a:p>
                      <a:endParaRPr lang="en-US" dirty="0"/>
                    </a:p>
                  </a:txBody>
                  <a:tcPr/>
                </a:tc>
              </a:tr>
              <a:tr h="370840">
                <a:tc>
                  <a:txBody>
                    <a:bodyPr/>
                    <a:lstStyle/>
                    <a:p>
                      <a:r>
                        <a:rPr lang="en-US" sz="2800" dirty="0" err="1" smtClean="0"/>
                        <a:t>Cond</a:t>
                      </a:r>
                      <a:endParaRPr lang="en-US" sz="2800" dirty="0"/>
                    </a:p>
                  </a:txBody>
                  <a:tcPr/>
                </a:tc>
                <a:tc>
                  <a:txBody>
                    <a:bodyPr/>
                    <a:lstStyle/>
                    <a:p>
                      <a:r>
                        <a:rPr lang="en-US" sz="2800" dirty="0" smtClean="0"/>
                        <a:t>Coin</a:t>
                      </a:r>
                      <a:endParaRPr lang="en-US" sz="2800" dirty="0"/>
                    </a:p>
                  </a:txBody>
                  <a:tcPr/>
                </a:tc>
                <a:tc>
                  <a:txBody>
                    <a:bodyPr/>
                    <a:lstStyle/>
                    <a:p>
                      <a:endParaRPr lang="en-US" dirty="0"/>
                    </a:p>
                  </a:txBody>
                  <a:tcPr/>
                </a:tc>
                <a:tc>
                  <a:txBody>
                    <a:bodyPr/>
                    <a:lstStyle/>
                    <a:p>
                      <a:endParaRPr lang="en-US" dirty="0"/>
                    </a:p>
                  </a:txBody>
                  <a:tcPr/>
                </a:tc>
              </a:tr>
              <a:tr h="370840">
                <a:tc>
                  <a:txBody>
                    <a:bodyPr/>
                    <a:lstStyle/>
                    <a:p>
                      <a:r>
                        <a:rPr lang="en-US" sz="2800" dirty="0" err="1" smtClean="0"/>
                        <a:t>Flot</a:t>
                      </a:r>
                      <a:endParaRPr lang="en-US" sz="2800" dirty="0"/>
                    </a:p>
                  </a:txBody>
                  <a:tcPr/>
                </a:tc>
                <a:tc>
                  <a:txBody>
                    <a:bodyPr/>
                    <a:lstStyle/>
                    <a:p>
                      <a:r>
                        <a:rPr lang="en-US" sz="2800" dirty="0" smtClean="0"/>
                        <a:t>Float</a:t>
                      </a:r>
                      <a:endParaRPr lang="en-US" sz="2800" dirty="0"/>
                    </a:p>
                  </a:txBody>
                  <a:tcPr/>
                </a:tc>
                <a:tc>
                  <a:txBody>
                    <a:bodyPr/>
                    <a:lstStyle/>
                    <a:p>
                      <a:endParaRPr lang="en-US" dirty="0"/>
                    </a:p>
                  </a:txBody>
                  <a:tcPr/>
                </a:tc>
                <a:tc>
                  <a:txBody>
                    <a:bodyPr/>
                    <a:lstStyle/>
                    <a:p>
                      <a:endParaRPr lang="en-US" dirty="0"/>
                    </a:p>
                  </a:txBody>
                  <a:tcPr/>
                </a:tc>
              </a:tr>
              <a:tr h="370840">
                <a:tc>
                  <a:txBody>
                    <a:bodyPr/>
                    <a:lstStyle/>
                    <a:p>
                      <a:r>
                        <a:rPr lang="en-US" sz="2800" dirty="0" err="1" smtClean="0"/>
                        <a:t>Driv</a:t>
                      </a:r>
                      <a:endParaRPr lang="en-US" sz="2800" dirty="0"/>
                    </a:p>
                  </a:txBody>
                  <a:tcPr/>
                </a:tc>
                <a:tc>
                  <a:txBody>
                    <a:bodyPr/>
                    <a:lstStyle/>
                    <a:p>
                      <a:r>
                        <a:rPr lang="en-US" sz="2800" dirty="0" smtClean="0"/>
                        <a:t>Drive</a:t>
                      </a:r>
                      <a:endParaRPr lang="en-US" sz="2800" dirty="0"/>
                    </a:p>
                  </a:txBody>
                  <a:tcPr/>
                </a:tc>
                <a:tc>
                  <a:txBody>
                    <a:bodyPr/>
                    <a:lstStyle/>
                    <a:p>
                      <a:endParaRPr lang="en-US" dirty="0"/>
                    </a:p>
                  </a:txBody>
                  <a:tcPr/>
                </a:tc>
                <a:tc>
                  <a:txBody>
                    <a:bodyPr/>
                    <a:lstStyle/>
                    <a:p>
                      <a:endParaRPr lang="en-US" dirty="0"/>
                    </a:p>
                  </a:txBody>
                  <a:tcPr/>
                </a:tc>
              </a:tr>
              <a:tr h="370840">
                <a:tc>
                  <a:txBody>
                    <a:bodyPr/>
                    <a:lstStyle/>
                    <a:p>
                      <a:r>
                        <a:rPr lang="en-US" sz="2800" dirty="0" smtClean="0"/>
                        <a:t>Spoon</a:t>
                      </a:r>
                      <a:endParaRPr lang="en-US" sz="2800" dirty="0"/>
                    </a:p>
                  </a:txBody>
                  <a:tcPr/>
                </a:tc>
                <a:tc>
                  <a:txBody>
                    <a:bodyPr/>
                    <a:lstStyle/>
                    <a:p>
                      <a:r>
                        <a:rPr lang="en-US" sz="2800" dirty="0" err="1" smtClean="0"/>
                        <a:t>spon</a:t>
                      </a:r>
                      <a:endParaRPr lang="en-US" sz="2800" dirty="0"/>
                    </a:p>
                  </a:txBody>
                  <a:tcPr/>
                </a:tc>
                <a:tc>
                  <a:txBody>
                    <a:bodyPr/>
                    <a:lstStyle/>
                    <a:p>
                      <a:endParaRPr lang="en-US" dirty="0"/>
                    </a:p>
                  </a:txBody>
                  <a:tcPr/>
                </a:tc>
                <a:tc>
                  <a:txBody>
                    <a:bodyPr/>
                    <a:lstStyle/>
                    <a:p>
                      <a:endParaRPr lang="en-US" dirty="0"/>
                    </a:p>
                  </a:txBody>
                  <a:tcPr/>
                </a:tc>
              </a:tr>
            </a:tbl>
          </a:graphicData>
        </a:graphic>
      </p:graphicFrame>
      <p:pic>
        <p:nvPicPr>
          <p:cNvPr id="96260" name="Picture 4" descr="C:\Users\rfrantu.DPSUSER\AppData\Local\Microsoft\Windows\Temporary Internet Files\Content.IE5\HUF1HEYX\MC900434663[1].wmf"/>
          <p:cNvPicPr>
            <a:picLocks noChangeAspect="1" noChangeArrowheads="1"/>
          </p:cNvPicPr>
          <p:nvPr/>
        </p:nvPicPr>
        <p:blipFill>
          <a:blip r:embed="rId2" cstate="print"/>
          <a:srcRect/>
          <a:stretch>
            <a:fillRect/>
          </a:stretch>
        </p:blipFill>
        <p:spPr bwMode="auto">
          <a:xfrm>
            <a:off x="4724400" y="1600200"/>
            <a:ext cx="547688" cy="722313"/>
          </a:xfrm>
          <a:prstGeom prst="rect">
            <a:avLst/>
          </a:prstGeom>
          <a:noFill/>
          <a:ln w="9525">
            <a:noFill/>
            <a:miter lim="800000"/>
            <a:headEnd/>
            <a:tailEnd/>
          </a:ln>
        </p:spPr>
      </p:pic>
      <p:pic>
        <p:nvPicPr>
          <p:cNvPr id="6" name="Picture 4" descr="C:\Users\rfrantu.DPSUSER\AppData\Local\Microsoft\Windows\Temporary Internet Files\Content.IE5\HUF1HEYX\MC900434663[1].wmf"/>
          <p:cNvPicPr>
            <a:picLocks noChangeAspect="1" noChangeArrowheads="1"/>
          </p:cNvPicPr>
          <p:nvPr/>
        </p:nvPicPr>
        <p:blipFill>
          <a:blip r:embed="rId2" cstate="print"/>
          <a:srcRect/>
          <a:stretch>
            <a:fillRect/>
          </a:stretch>
        </p:blipFill>
        <p:spPr bwMode="auto">
          <a:xfrm>
            <a:off x="6705600" y="2057400"/>
            <a:ext cx="547688" cy="722313"/>
          </a:xfrm>
          <a:prstGeom prst="rect">
            <a:avLst/>
          </a:prstGeom>
          <a:noFill/>
          <a:ln w="9525">
            <a:noFill/>
            <a:miter lim="800000"/>
            <a:headEnd/>
            <a:tailEnd/>
          </a:ln>
        </p:spPr>
      </p:pic>
      <p:pic>
        <p:nvPicPr>
          <p:cNvPr id="7" name="Picture 4" descr="C:\Users\rfrantu.DPSUSER\AppData\Local\Microsoft\Windows\Temporary Internet Files\Content.IE5\HUF1HEYX\MC900434663[1].wmf"/>
          <p:cNvPicPr>
            <a:picLocks noChangeAspect="1" noChangeArrowheads="1"/>
          </p:cNvPicPr>
          <p:nvPr/>
        </p:nvPicPr>
        <p:blipFill>
          <a:blip r:embed="rId2" cstate="print"/>
          <a:srcRect/>
          <a:stretch>
            <a:fillRect/>
          </a:stretch>
        </p:blipFill>
        <p:spPr bwMode="auto">
          <a:xfrm>
            <a:off x="6705600" y="2590800"/>
            <a:ext cx="547688" cy="722313"/>
          </a:xfrm>
          <a:prstGeom prst="rect">
            <a:avLst/>
          </a:prstGeom>
          <a:noFill/>
          <a:ln w="9525">
            <a:noFill/>
            <a:miter lim="800000"/>
            <a:headEnd/>
            <a:tailEnd/>
          </a:ln>
        </p:spPr>
      </p:pic>
      <p:pic>
        <p:nvPicPr>
          <p:cNvPr id="8" name="Picture 4" descr="C:\Users\rfrantu.DPSUSER\AppData\Local\Microsoft\Windows\Temporary Internet Files\Content.IE5\HUF1HEYX\MC900434663[1].wmf"/>
          <p:cNvPicPr>
            <a:picLocks noChangeAspect="1" noChangeArrowheads="1"/>
          </p:cNvPicPr>
          <p:nvPr/>
        </p:nvPicPr>
        <p:blipFill>
          <a:blip r:embed="rId2" cstate="print"/>
          <a:srcRect/>
          <a:stretch>
            <a:fillRect/>
          </a:stretch>
        </p:blipFill>
        <p:spPr bwMode="auto">
          <a:xfrm>
            <a:off x="4724400" y="3124200"/>
            <a:ext cx="547688" cy="722313"/>
          </a:xfrm>
          <a:prstGeom prst="rect">
            <a:avLst/>
          </a:prstGeom>
          <a:noFill/>
          <a:ln w="9525">
            <a:noFill/>
            <a:miter lim="800000"/>
            <a:headEnd/>
            <a:tailEnd/>
          </a:ln>
        </p:spPr>
      </p:pic>
      <p:pic>
        <p:nvPicPr>
          <p:cNvPr id="9" name="Picture 4" descr="C:\Users\rfrantu.DPSUSER\AppData\Local\Microsoft\Windows\Temporary Internet Files\Content.IE5\HUF1HEYX\MC900434663[1].wmf"/>
          <p:cNvPicPr>
            <a:picLocks noChangeAspect="1" noChangeArrowheads="1"/>
          </p:cNvPicPr>
          <p:nvPr/>
        </p:nvPicPr>
        <p:blipFill>
          <a:blip r:embed="rId2" cstate="print"/>
          <a:srcRect/>
          <a:stretch>
            <a:fillRect/>
          </a:stretch>
        </p:blipFill>
        <p:spPr bwMode="auto">
          <a:xfrm>
            <a:off x="4724400" y="3581400"/>
            <a:ext cx="547688" cy="722313"/>
          </a:xfrm>
          <a:prstGeom prst="rect">
            <a:avLst/>
          </a:prstGeom>
          <a:noFill/>
          <a:ln w="9525">
            <a:noFill/>
            <a:miter lim="800000"/>
            <a:headEnd/>
            <a:tailEnd/>
          </a:ln>
        </p:spPr>
      </p:pic>
      <p:pic>
        <p:nvPicPr>
          <p:cNvPr id="10" name="Picture 4" descr="C:\Users\rfrantu.DPSUSER\AppData\Local\Microsoft\Windows\Temporary Internet Files\Content.IE5\HUF1HEYX\MC900434663[1].wmf"/>
          <p:cNvPicPr>
            <a:picLocks noChangeAspect="1" noChangeArrowheads="1"/>
          </p:cNvPicPr>
          <p:nvPr/>
        </p:nvPicPr>
        <p:blipFill>
          <a:blip r:embed="rId2" cstate="print"/>
          <a:srcRect/>
          <a:stretch>
            <a:fillRect/>
          </a:stretch>
        </p:blipFill>
        <p:spPr bwMode="auto">
          <a:xfrm>
            <a:off x="4724400" y="4114800"/>
            <a:ext cx="547688" cy="722313"/>
          </a:xfrm>
          <a:prstGeom prst="rect">
            <a:avLst/>
          </a:prstGeom>
          <a:noFill/>
          <a:ln w="9525">
            <a:noFill/>
            <a:miter lim="800000"/>
            <a:headEnd/>
            <a:tailEnd/>
          </a:ln>
        </p:spPr>
      </p:pic>
      <p:pic>
        <p:nvPicPr>
          <p:cNvPr id="11" name="Picture 4" descr="C:\Users\rfrantu.DPSUSER\AppData\Local\Microsoft\Windows\Temporary Internet Files\Content.IE5\HUF1HEYX\MC900434663[1].wmf"/>
          <p:cNvPicPr>
            <a:picLocks noChangeAspect="1" noChangeArrowheads="1"/>
          </p:cNvPicPr>
          <p:nvPr/>
        </p:nvPicPr>
        <p:blipFill>
          <a:blip r:embed="rId2" cstate="print"/>
          <a:srcRect/>
          <a:stretch>
            <a:fillRect/>
          </a:stretch>
        </p:blipFill>
        <p:spPr bwMode="auto">
          <a:xfrm>
            <a:off x="6705600" y="4648200"/>
            <a:ext cx="547688" cy="722313"/>
          </a:xfrm>
          <a:prstGeom prst="rect">
            <a:avLst/>
          </a:prstGeom>
          <a:noFill/>
          <a:ln w="9525">
            <a:noFill/>
            <a:miter lim="800000"/>
            <a:headEnd/>
            <a:tailEnd/>
          </a:ln>
        </p:spPr>
      </p:pic>
      <p:pic>
        <p:nvPicPr>
          <p:cNvPr id="12" name="Picture 4" descr="C:\Users\rfrantu.DPSUSER\AppData\Local\Microsoft\Windows\Temporary Internet Files\Content.IE5\HUF1HEYX\MC900434663[1].wmf"/>
          <p:cNvPicPr>
            <a:picLocks noChangeAspect="1" noChangeArrowheads="1"/>
          </p:cNvPicPr>
          <p:nvPr/>
        </p:nvPicPr>
        <p:blipFill>
          <a:blip r:embed="rId2" cstate="print"/>
          <a:srcRect/>
          <a:stretch>
            <a:fillRect/>
          </a:stretch>
        </p:blipFill>
        <p:spPr bwMode="auto">
          <a:xfrm>
            <a:off x="6705600" y="5181600"/>
            <a:ext cx="547688" cy="722313"/>
          </a:xfrm>
          <a:prstGeom prst="rect">
            <a:avLst/>
          </a:prstGeom>
          <a:noFill/>
          <a:ln w="9525">
            <a:noFill/>
            <a:miter lim="800000"/>
            <a:headEnd/>
            <a:tailEnd/>
          </a:ln>
        </p:spPr>
      </p:pic>
      <p:pic>
        <p:nvPicPr>
          <p:cNvPr id="13" name="Picture 4" descr="C:\Users\rfrantu.DPSUSER\AppData\Local\Microsoft\Windows\Temporary Internet Files\Content.IE5\HUF1HEYX\MC900434663[1].wmf"/>
          <p:cNvPicPr>
            <a:picLocks noChangeAspect="1" noChangeArrowheads="1"/>
          </p:cNvPicPr>
          <p:nvPr/>
        </p:nvPicPr>
        <p:blipFill>
          <a:blip r:embed="rId2" cstate="print"/>
          <a:srcRect/>
          <a:stretch>
            <a:fillRect/>
          </a:stretch>
        </p:blipFill>
        <p:spPr bwMode="auto">
          <a:xfrm>
            <a:off x="4724400" y="5715000"/>
            <a:ext cx="547688" cy="722313"/>
          </a:xfrm>
          <a:prstGeom prst="rect">
            <a:avLst/>
          </a:prstGeom>
          <a:noFill/>
          <a:ln w="9525">
            <a:noFill/>
            <a:miter lim="800000"/>
            <a:headEnd/>
            <a:tailEnd/>
          </a:ln>
        </p:spPr>
      </p:pic>
      <p:pic>
        <p:nvPicPr>
          <p:cNvPr id="42053" name="Picture 17" descr="http://www.synchronyofvisalia.com/images/test.jpg"/>
          <p:cNvPicPr>
            <a:picLocks noChangeAspect="1" noChangeArrowheads="1"/>
          </p:cNvPicPr>
          <p:nvPr/>
        </p:nvPicPr>
        <p:blipFill>
          <a:blip r:embed="rId3" cstate="print"/>
          <a:srcRect/>
          <a:stretch>
            <a:fillRect/>
          </a:stretch>
        </p:blipFill>
        <p:spPr bwMode="auto">
          <a:xfrm>
            <a:off x="7620000" y="228600"/>
            <a:ext cx="1295400" cy="9636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6260"/>
                                        </p:tgtEl>
                                        <p:attrNameLst>
                                          <p:attrName>style.visibility</p:attrName>
                                        </p:attrNameLst>
                                      </p:cBhvr>
                                      <p:to>
                                        <p:strVal val="visible"/>
                                      </p:to>
                                    </p:set>
                                    <p:animEffect transition="in" filter="blinds(horizontal)">
                                      <p:cBhvr>
                                        <p:cTn id="7" dur="500"/>
                                        <p:tgtEl>
                                          <p:spTgt spid="9626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12775" y="228600"/>
            <a:ext cx="8153400" cy="990600"/>
          </a:xfrm>
        </p:spPr>
        <p:txBody>
          <a:bodyPr/>
          <a:lstStyle/>
          <a:p>
            <a:pPr eaLnBrk="1" hangingPunct="1"/>
            <a:r>
              <a:rPr lang="en-US" smtClean="0"/>
              <a:t>Objectives</a:t>
            </a:r>
          </a:p>
        </p:txBody>
      </p:sp>
      <p:sp>
        <p:nvSpPr>
          <p:cNvPr id="15363" name="Content Placeholder 2"/>
          <p:cNvSpPr>
            <a:spLocks noGrp="1"/>
          </p:cNvSpPr>
          <p:nvPr>
            <p:ph sz="quarter" idx="1"/>
          </p:nvPr>
        </p:nvSpPr>
        <p:spPr>
          <a:xfrm>
            <a:off x="152400" y="1600200"/>
            <a:ext cx="3962400" cy="5257800"/>
          </a:xfrm>
        </p:spPr>
        <p:txBody>
          <a:bodyPr/>
          <a:lstStyle/>
          <a:p>
            <a:pPr eaLnBrk="1" hangingPunct="1"/>
            <a:r>
              <a:rPr lang="en-US" smtClean="0"/>
              <a:t>How to score the HWT Handwriting Assessment </a:t>
            </a:r>
          </a:p>
          <a:p>
            <a:pPr eaLnBrk="1" hangingPunct="1"/>
            <a:r>
              <a:rPr lang="en-US" smtClean="0"/>
              <a:t>Interpretation of the Diagnostic Writing Assessment </a:t>
            </a:r>
          </a:p>
          <a:p>
            <a:pPr eaLnBrk="1" hangingPunct="1"/>
            <a:r>
              <a:rPr lang="en-US" smtClean="0"/>
              <a:t>Handwriting Basics </a:t>
            </a:r>
          </a:p>
          <a:p>
            <a:pPr eaLnBrk="1" hangingPunct="1"/>
            <a:r>
              <a:rPr lang="en-US" smtClean="0"/>
              <a:t>Handwriting VS Keyboarding </a:t>
            </a:r>
          </a:p>
        </p:txBody>
      </p:sp>
      <p:pic>
        <p:nvPicPr>
          <p:cNvPr id="15364" name="Picture 2" descr="C:\Users\rfrantu.DPSUSER\AppData\Local\Microsoft\Windows\Temporary Internet Files\Content.IE5\MJK731BA\MC900295069[1].wmf"/>
          <p:cNvPicPr>
            <a:picLocks noChangeAspect="1" noChangeArrowheads="1"/>
          </p:cNvPicPr>
          <p:nvPr/>
        </p:nvPicPr>
        <p:blipFill>
          <a:blip r:embed="rId2" cstate="print"/>
          <a:srcRect/>
          <a:stretch>
            <a:fillRect/>
          </a:stretch>
        </p:blipFill>
        <p:spPr bwMode="auto">
          <a:xfrm>
            <a:off x="6400800" y="152400"/>
            <a:ext cx="1830388" cy="1316038"/>
          </a:xfrm>
          <a:prstGeom prst="rect">
            <a:avLst/>
          </a:prstGeom>
          <a:noFill/>
          <a:ln w="9525">
            <a:noFill/>
            <a:miter lim="800000"/>
            <a:headEnd/>
            <a:tailEnd/>
          </a:ln>
        </p:spPr>
      </p:pic>
      <p:pic>
        <p:nvPicPr>
          <p:cNvPr id="15365" name="Picture 5" descr="funny-pictures-cat-writes-a-tell-all-book-about-you.jpg"/>
          <p:cNvPicPr>
            <a:picLocks noChangeAspect="1"/>
          </p:cNvPicPr>
          <p:nvPr/>
        </p:nvPicPr>
        <p:blipFill>
          <a:blip r:embed="rId3" cstate="print"/>
          <a:srcRect/>
          <a:stretch>
            <a:fillRect/>
          </a:stretch>
        </p:blipFill>
        <p:spPr bwMode="auto">
          <a:xfrm>
            <a:off x="4013200" y="2057400"/>
            <a:ext cx="5003800" cy="375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612775" y="228600"/>
            <a:ext cx="8153400" cy="990600"/>
          </a:xfrm>
        </p:spPr>
        <p:txBody>
          <a:bodyPr/>
          <a:lstStyle/>
          <a:p>
            <a:r>
              <a:rPr lang="en-US" smtClean="0"/>
              <a:t>Core Phonics </a:t>
            </a:r>
          </a:p>
        </p:txBody>
      </p:sp>
      <p:pic>
        <p:nvPicPr>
          <p:cNvPr id="43011" name="Picture 2"/>
          <p:cNvPicPr>
            <a:picLocks noChangeAspect="1" noChangeArrowheads="1"/>
          </p:cNvPicPr>
          <p:nvPr/>
        </p:nvPicPr>
        <p:blipFill>
          <a:blip r:embed="rId2" cstate="print"/>
          <a:srcRect/>
          <a:stretch>
            <a:fillRect/>
          </a:stretch>
        </p:blipFill>
        <p:spPr bwMode="auto">
          <a:xfrm>
            <a:off x="457200" y="1143000"/>
            <a:ext cx="4191000" cy="5495925"/>
          </a:xfrm>
          <a:prstGeom prst="rect">
            <a:avLst/>
          </a:prstGeom>
          <a:noFill/>
          <a:ln w="9525">
            <a:noFill/>
            <a:miter lim="800000"/>
            <a:headEnd/>
            <a:tailEnd/>
          </a:ln>
        </p:spPr>
      </p:pic>
      <p:sp>
        <p:nvSpPr>
          <p:cNvPr id="5" name="Rectangle 4"/>
          <p:cNvSpPr/>
          <p:nvPr/>
        </p:nvSpPr>
        <p:spPr>
          <a:xfrm>
            <a:off x="5257800" y="1905000"/>
            <a:ext cx="297180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2 + errors on a 5 items tests is a concern after 2</a:t>
            </a:r>
            <a:r>
              <a:rPr lang="en-US" baseline="30000" dirty="0"/>
              <a:t>nd</a:t>
            </a:r>
            <a:r>
              <a:rPr lang="en-US" dirty="0"/>
              <a:t> grade </a:t>
            </a:r>
          </a:p>
        </p:txBody>
      </p:sp>
      <p:sp>
        <p:nvSpPr>
          <p:cNvPr id="6" name="Rectangle 5"/>
          <p:cNvSpPr/>
          <p:nvPr/>
        </p:nvSpPr>
        <p:spPr>
          <a:xfrm>
            <a:off x="5257800" y="3657600"/>
            <a:ext cx="297180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3 + errors on a 10+ items tests is a concern after 2</a:t>
            </a:r>
            <a:r>
              <a:rPr lang="en-US" baseline="30000" dirty="0"/>
              <a:t>nd</a:t>
            </a:r>
            <a:r>
              <a:rPr lang="en-US" dirty="0"/>
              <a:t> grade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0" y="25908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5"/>
          <p:cNvCxnSpPr/>
          <p:nvPr/>
        </p:nvCxnSpPr>
        <p:spPr>
          <a:xfrm>
            <a:off x="1524000" y="43434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7848600" y="38100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flipV="1">
            <a:off x="1828800" y="16764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733800" y="1447800"/>
            <a:ext cx="2514600" cy="508000"/>
          </a:xfrm>
          <a:prstGeom prst="rect">
            <a:avLst/>
          </a:prstGeom>
          <a:noFill/>
          <a:ln w="9525">
            <a:noFill/>
            <a:miter lim="800000"/>
            <a:headEnd/>
            <a:tailEnd/>
          </a:ln>
        </p:spPr>
        <p:txBody>
          <a:bodyPr>
            <a:spAutoFit/>
          </a:bodyPr>
          <a:lstStyle/>
          <a:p>
            <a:r>
              <a:rPr lang="en-US" b="1">
                <a:latin typeface="Calibri" pitchFamily="34" charset="0"/>
              </a:rPr>
              <a:t>Handwriting  </a:t>
            </a:r>
          </a:p>
          <a:p>
            <a:r>
              <a:rPr lang="en-US" sz="900" b="1">
                <a:latin typeface="Calibri" pitchFamily="34" charset="0"/>
              </a:rPr>
              <a:t>(Handwriting without Tears Screener) </a:t>
            </a:r>
          </a:p>
        </p:txBody>
      </p:sp>
      <p:cxnSp>
        <p:nvCxnSpPr>
          <p:cNvPr id="10" name="Straight Connector 9"/>
          <p:cNvCxnSpPr/>
          <p:nvPr/>
        </p:nvCxnSpPr>
        <p:spPr>
          <a:xfrm flipV="1">
            <a:off x="4343400" y="17526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019800" y="1524000"/>
            <a:ext cx="3124200" cy="492125"/>
          </a:xfrm>
          <a:prstGeom prst="rect">
            <a:avLst/>
          </a:prstGeom>
          <a:noFill/>
          <a:ln w="9525">
            <a:noFill/>
            <a:miter lim="800000"/>
            <a:headEnd/>
            <a:tailEnd/>
          </a:ln>
        </p:spPr>
        <p:txBody>
          <a:bodyPr>
            <a:spAutoFit/>
          </a:bodyPr>
          <a:lstStyle/>
          <a:p>
            <a:pPr algn="r"/>
            <a:r>
              <a:rPr lang="en-US" b="1">
                <a:latin typeface="Calibri" pitchFamily="34" charset="0"/>
              </a:rPr>
              <a:t>Alphabetic Principle: Spelling  </a:t>
            </a:r>
          </a:p>
          <a:p>
            <a:pPr algn="r"/>
            <a:r>
              <a:rPr lang="en-US" sz="800" b="1">
                <a:latin typeface="Calibri" pitchFamily="34" charset="0"/>
              </a:rPr>
              <a:t>(Core Phonics, Words their Way)</a:t>
            </a:r>
          </a:p>
        </p:txBody>
      </p:sp>
      <p:sp>
        <p:nvSpPr>
          <p:cNvPr id="14" name="TextBox 17"/>
          <p:cNvSpPr txBox="1">
            <a:spLocks noChangeArrowheads="1"/>
          </p:cNvSpPr>
          <p:nvPr/>
        </p:nvSpPr>
        <p:spPr bwMode="auto">
          <a:xfrm>
            <a:off x="5410200" y="6019800"/>
            <a:ext cx="3124200" cy="492125"/>
          </a:xfrm>
          <a:prstGeom prst="rect">
            <a:avLst/>
          </a:prstGeom>
          <a:noFill/>
          <a:ln w="9525">
            <a:noFill/>
            <a:miter lim="800000"/>
            <a:headEnd/>
            <a:tailEnd/>
          </a:ln>
        </p:spPr>
        <p:txBody>
          <a:bodyPr>
            <a:spAutoFit/>
          </a:bodyPr>
          <a:lstStyle/>
          <a:p>
            <a:pPr algn="r"/>
            <a:r>
              <a:rPr lang="en-US" b="1">
                <a:latin typeface="Calibri" pitchFamily="34" charset="0"/>
              </a:rPr>
              <a:t>Written Composition </a:t>
            </a:r>
          </a:p>
          <a:p>
            <a:pPr algn="r"/>
            <a:r>
              <a:rPr lang="en-US" sz="800" b="1">
                <a:latin typeface="Calibri" pitchFamily="34" charset="0"/>
              </a:rPr>
              <a:t>(Writing CBM with Rubric ) </a:t>
            </a:r>
            <a:endParaRPr lang="en-US" b="1">
              <a:latin typeface="Calibri" pitchFamily="34" charset="0"/>
            </a:endParaRPr>
          </a:p>
        </p:txBody>
      </p:sp>
      <p:sp>
        <p:nvSpPr>
          <p:cNvPr id="15" name="TextBox 18"/>
          <p:cNvSpPr txBox="1">
            <a:spLocks noChangeArrowheads="1"/>
          </p:cNvSpPr>
          <p:nvPr/>
        </p:nvSpPr>
        <p:spPr bwMode="auto">
          <a:xfrm>
            <a:off x="3733800" y="5943600"/>
            <a:ext cx="2362200" cy="492125"/>
          </a:xfrm>
          <a:prstGeom prst="rect">
            <a:avLst/>
          </a:prstGeom>
          <a:noFill/>
          <a:ln w="9525">
            <a:noFill/>
            <a:miter lim="800000"/>
            <a:headEnd/>
            <a:tailEnd/>
          </a:ln>
        </p:spPr>
        <p:txBody>
          <a:bodyPr>
            <a:spAutoFit/>
          </a:bodyPr>
          <a:lstStyle/>
          <a:p>
            <a:r>
              <a:rPr lang="en-US" b="1">
                <a:latin typeface="Calibri" pitchFamily="34" charset="0"/>
              </a:rPr>
              <a:t>Grammar </a:t>
            </a:r>
          </a:p>
          <a:p>
            <a:r>
              <a:rPr lang="en-US" sz="800" b="1">
                <a:latin typeface="Calibri" pitchFamily="34" charset="0"/>
              </a:rPr>
              <a:t>(Writing CBM CWS, Grammar Assessment)</a:t>
            </a:r>
          </a:p>
        </p:txBody>
      </p:sp>
      <p:cxnSp>
        <p:nvCxnSpPr>
          <p:cNvPr id="16" name="Straight Connector 15"/>
          <p:cNvCxnSpPr/>
          <p:nvPr/>
        </p:nvCxnSpPr>
        <p:spPr>
          <a:xfrm flipH="1" flipV="1">
            <a:off x="4724400" y="43434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7543800" y="44196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352800" y="2133600"/>
            <a:ext cx="1905000" cy="101600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Memory: 71</a:t>
            </a:r>
          </a:p>
          <a:p>
            <a:r>
              <a:rPr lang="en-US" sz="1200">
                <a:solidFill>
                  <a:srgbClr val="FF0000"/>
                </a:solidFill>
                <a:latin typeface="Calibri" pitchFamily="34" charset="0"/>
              </a:rPr>
              <a:t>Orientation:67</a:t>
            </a:r>
          </a:p>
          <a:p>
            <a:r>
              <a:rPr lang="en-US" sz="1200">
                <a:solidFill>
                  <a:srgbClr val="FF0000"/>
                </a:solidFill>
                <a:latin typeface="Calibri" pitchFamily="34" charset="0"/>
              </a:rPr>
              <a:t>Placement: 79</a:t>
            </a:r>
          </a:p>
          <a:p>
            <a:r>
              <a:rPr lang="en-US" sz="1200">
                <a:solidFill>
                  <a:srgbClr val="FF0000"/>
                </a:solidFill>
                <a:latin typeface="Calibri" pitchFamily="34" charset="0"/>
              </a:rPr>
              <a:t>Sentence:20</a:t>
            </a:r>
          </a:p>
          <a:p>
            <a:r>
              <a:rPr lang="en-US" sz="1200">
                <a:solidFill>
                  <a:srgbClr val="FF0000"/>
                </a:solidFill>
                <a:latin typeface="Calibri" pitchFamily="34" charset="0"/>
              </a:rPr>
              <a:t>Overall:  59</a:t>
            </a:r>
          </a:p>
        </p:txBody>
      </p:sp>
      <p:sp>
        <p:nvSpPr>
          <p:cNvPr id="26" name="TextBox 25"/>
          <p:cNvSpPr txBox="1">
            <a:spLocks noChangeArrowheads="1"/>
          </p:cNvSpPr>
          <p:nvPr/>
        </p:nvSpPr>
        <p:spPr bwMode="auto">
          <a:xfrm>
            <a:off x="5791200" y="2362200"/>
            <a:ext cx="2971800" cy="738188"/>
          </a:xfrm>
          <a:prstGeom prst="rect">
            <a:avLst/>
          </a:prstGeom>
          <a:noFill/>
          <a:ln w="9525">
            <a:noFill/>
            <a:miter lim="800000"/>
            <a:headEnd/>
            <a:tailEnd/>
          </a:ln>
        </p:spPr>
        <p:txBody>
          <a:bodyPr>
            <a:spAutoFit/>
          </a:bodyPr>
          <a:lstStyle/>
          <a:p>
            <a:r>
              <a:rPr lang="en-US" sz="1200">
                <a:solidFill>
                  <a:srgbClr val="00B050"/>
                </a:solidFill>
                <a:latin typeface="Calibri" pitchFamily="34" charset="0"/>
              </a:rPr>
              <a:t># of Orthographic errors on spelling: 95%</a:t>
            </a:r>
          </a:p>
          <a:p>
            <a:r>
              <a:rPr lang="en-US" sz="1200">
                <a:solidFill>
                  <a:srgbClr val="00B050"/>
                </a:solidFill>
                <a:latin typeface="Calibri" pitchFamily="34" charset="0"/>
              </a:rPr>
              <a:t># of Phonologic errors on spelling: 5%</a:t>
            </a:r>
          </a:p>
          <a:p>
            <a:endParaRPr lang="en-US">
              <a:latin typeface="Calibri" pitchFamily="34" charset="0"/>
            </a:endParaRPr>
          </a:p>
        </p:txBody>
      </p:sp>
      <p:sp>
        <p:nvSpPr>
          <p:cNvPr id="29" name="TextBox 28"/>
          <p:cNvSpPr txBox="1">
            <a:spLocks noChangeArrowheads="1"/>
          </p:cNvSpPr>
          <p:nvPr/>
        </p:nvSpPr>
        <p:spPr bwMode="auto">
          <a:xfrm>
            <a:off x="1600200" y="4648200"/>
            <a:ext cx="2819400" cy="276225"/>
          </a:xfrm>
          <a:prstGeom prst="rect">
            <a:avLst/>
          </a:prstGeom>
          <a:noFill/>
          <a:ln w="9525">
            <a:noFill/>
            <a:miter lim="800000"/>
            <a:headEnd/>
            <a:tailEnd/>
          </a:ln>
        </p:spPr>
        <p:txBody>
          <a:bodyPr>
            <a:spAutoFit/>
          </a:bodyPr>
          <a:lstStyle/>
          <a:p>
            <a:r>
              <a:rPr lang="en-US" sz="1200">
                <a:latin typeface="Calibri" pitchFamily="34" charset="0"/>
              </a:rPr>
              <a:t>Writing CBM CWS:</a:t>
            </a:r>
          </a:p>
        </p:txBody>
      </p:sp>
      <p:sp>
        <p:nvSpPr>
          <p:cNvPr id="30" name="TextBox 29"/>
          <p:cNvSpPr txBox="1">
            <a:spLocks noChangeArrowheads="1"/>
          </p:cNvSpPr>
          <p:nvPr/>
        </p:nvSpPr>
        <p:spPr bwMode="auto">
          <a:xfrm>
            <a:off x="2590800" y="4953000"/>
            <a:ext cx="2590800" cy="1016000"/>
          </a:xfrm>
          <a:prstGeom prst="rect">
            <a:avLst/>
          </a:prstGeom>
          <a:noFill/>
          <a:ln w="9525">
            <a:noFill/>
            <a:miter lim="800000"/>
            <a:headEnd/>
            <a:tailEnd/>
          </a:ln>
        </p:spPr>
        <p:txBody>
          <a:bodyPr>
            <a:spAutoFit/>
          </a:bodyPr>
          <a:lstStyle/>
          <a:p>
            <a:r>
              <a:rPr lang="en-US" sz="1200">
                <a:latin typeface="Calibri" pitchFamily="34" charset="0"/>
              </a:rPr>
              <a:t>Parts of Speech:</a:t>
            </a:r>
          </a:p>
          <a:p>
            <a:r>
              <a:rPr lang="en-US" sz="1200">
                <a:latin typeface="Calibri" pitchFamily="34" charset="0"/>
              </a:rPr>
              <a:t>Subject/Predicate Identification:</a:t>
            </a:r>
          </a:p>
          <a:p>
            <a:r>
              <a:rPr lang="en-US" sz="1200">
                <a:latin typeface="Calibri" pitchFamily="34" charset="0"/>
              </a:rPr>
              <a:t>Sentence types :</a:t>
            </a:r>
          </a:p>
          <a:p>
            <a:r>
              <a:rPr lang="en-US" sz="1200">
                <a:latin typeface="Calibri" pitchFamily="34" charset="0"/>
              </a:rPr>
              <a:t>Sentence Identification:</a:t>
            </a:r>
          </a:p>
          <a:p>
            <a:r>
              <a:rPr lang="en-US" sz="1200">
                <a:latin typeface="Calibri" pitchFamily="34" charset="0"/>
              </a:rPr>
              <a:t>Syntax CLOZE: </a:t>
            </a:r>
            <a:endParaRPr lang="en-US">
              <a:latin typeface="Calibri" pitchFamily="34" charset="0"/>
            </a:endParaRPr>
          </a:p>
        </p:txBody>
      </p:sp>
      <p:sp>
        <p:nvSpPr>
          <p:cNvPr id="40" name="TextBox 39"/>
          <p:cNvSpPr txBox="1">
            <a:spLocks noChangeArrowheads="1"/>
          </p:cNvSpPr>
          <p:nvPr/>
        </p:nvSpPr>
        <p:spPr bwMode="auto">
          <a:xfrm>
            <a:off x="5715000" y="4648200"/>
            <a:ext cx="1981200" cy="1384300"/>
          </a:xfrm>
          <a:prstGeom prst="rect">
            <a:avLst/>
          </a:prstGeom>
          <a:noFill/>
          <a:ln w="9525">
            <a:noFill/>
            <a:miter lim="800000"/>
            <a:headEnd/>
            <a:tailEnd/>
          </a:ln>
        </p:spPr>
        <p:txBody>
          <a:bodyPr>
            <a:spAutoFit/>
          </a:bodyPr>
          <a:lstStyle/>
          <a:p>
            <a:r>
              <a:rPr lang="en-US" sz="1200">
                <a:latin typeface="Calibri" pitchFamily="34" charset="0"/>
              </a:rPr>
              <a:t>Writing Content:</a:t>
            </a:r>
          </a:p>
          <a:p>
            <a:endParaRPr lang="en-US" sz="1200">
              <a:latin typeface="Calibri" pitchFamily="34" charset="0"/>
            </a:endParaRPr>
          </a:p>
          <a:p>
            <a:r>
              <a:rPr lang="en-US" sz="1200">
                <a:latin typeface="Calibri" pitchFamily="34" charset="0"/>
              </a:rPr>
              <a:t>Writing Organization:</a:t>
            </a:r>
          </a:p>
          <a:p>
            <a:endParaRPr lang="en-US" sz="1200">
              <a:latin typeface="Calibri" pitchFamily="34" charset="0"/>
            </a:endParaRPr>
          </a:p>
          <a:p>
            <a:r>
              <a:rPr lang="en-US" sz="1200">
                <a:latin typeface="Calibri" pitchFamily="34" charset="0"/>
              </a:rPr>
              <a:t>Writing Style and Fluency:</a:t>
            </a:r>
          </a:p>
          <a:p>
            <a:endParaRPr lang="en-US" sz="1200">
              <a:latin typeface="Calibri" pitchFamily="34" charset="0"/>
            </a:endParaRPr>
          </a:p>
          <a:p>
            <a:r>
              <a:rPr lang="en-US" sz="1200">
                <a:latin typeface="Calibri" pitchFamily="34" charset="0"/>
              </a:rPr>
              <a:t>Language Usage:</a:t>
            </a:r>
          </a:p>
        </p:txBody>
      </p:sp>
      <p:sp>
        <p:nvSpPr>
          <p:cNvPr id="44050" name="TextBox 27"/>
          <p:cNvSpPr txBox="1">
            <a:spLocks noChangeArrowheads="1"/>
          </p:cNvSpPr>
          <p:nvPr/>
        </p:nvSpPr>
        <p:spPr bwMode="auto">
          <a:xfrm>
            <a:off x="228600" y="4114800"/>
            <a:ext cx="1066800" cy="369888"/>
          </a:xfrm>
          <a:prstGeom prst="rect">
            <a:avLst/>
          </a:prstGeom>
          <a:noFill/>
          <a:ln w="9525">
            <a:noFill/>
            <a:miter lim="800000"/>
            <a:headEnd/>
            <a:tailEnd/>
          </a:ln>
        </p:spPr>
        <p:txBody>
          <a:bodyPr>
            <a:spAutoFit/>
          </a:bodyPr>
          <a:lstStyle/>
          <a:p>
            <a:r>
              <a:rPr lang="en-US">
                <a:solidFill>
                  <a:schemeClr val="bg1"/>
                </a:solidFill>
                <a:latin typeface="Calibri" pitchFamily="34" charset="0"/>
              </a:rPr>
              <a:t>Writing  </a:t>
            </a:r>
            <a:r>
              <a:rPr lang="en-US">
                <a:latin typeface="Calibri" pitchFamily="34" charset="0"/>
              </a:rPr>
              <a:t> </a:t>
            </a:r>
          </a:p>
        </p:txBody>
      </p:sp>
      <p:sp>
        <p:nvSpPr>
          <p:cNvPr id="33" name="TextBox 32"/>
          <p:cNvSpPr txBox="1">
            <a:spLocks noChangeArrowheads="1"/>
          </p:cNvSpPr>
          <p:nvPr/>
        </p:nvSpPr>
        <p:spPr bwMode="auto">
          <a:xfrm>
            <a:off x="2819400" y="3048000"/>
            <a:ext cx="1905000" cy="120015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Formation: -</a:t>
            </a:r>
          </a:p>
          <a:p>
            <a:r>
              <a:rPr lang="en-US" sz="1200">
                <a:solidFill>
                  <a:srgbClr val="00B050"/>
                </a:solidFill>
                <a:latin typeface="Calibri" pitchFamily="34" charset="0"/>
              </a:rPr>
              <a:t>Size: +</a:t>
            </a:r>
          </a:p>
          <a:p>
            <a:r>
              <a:rPr lang="en-US" sz="1200">
                <a:solidFill>
                  <a:srgbClr val="00B050"/>
                </a:solidFill>
                <a:latin typeface="Calibri" pitchFamily="34" charset="0"/>
              </a:rPr>
              <a:t>Neatness: +</a:t>
            </a:r>
          </a:p>
          <a:p>
            <a:r>
              <a:rPr lang="en-US" sz="1200">
                <a:solidFill>
                  <a:srgbClr val="00B050"/>
                </a:solidFill>
                <a:latin typeface="Calibri" pitchFamily="34" charset="0"/>
              </a:rPr>
              <a:t>Speed: +</a:t>
            </a:r>
          </a:p>
          <a:p>
            <a:r>
              <a:rPr lang="en-US" sz="1200">
                <a:solidFill>
                  <a:srgbClr val="00B050"/>
                </a:solidFill>
                <a:latin typeface="Calibri" pitchFamily="34" charset="0"/>
              </a:rPr>
              <a:t>Posture: +</a:t>
            </a:r>
          </a:p>
          <a:p>
            <a:r>
              <a:rPr lang="en-US" sz="1200">
                <a:solidFill>
                  <a:srgbClr val="FF0000"/>
                </a:solidFill>
                <a:latin typeface="Calibri" pitchFamily="34" charset="0"/>
              </a:rPr>
              <a:t>Pencil Grip: - </a:t>
            </a:r>
          </a:p>
        </p:txBody>
      </p:sp>
      <p:sp>
        <p:nvSpPr>
          <p:cNvPr id="34" name="TextBox 33"/>
          <p:cNvSpPr txBox="1">
            <a:spLocks noChangeArrowheads="1"/>
          </p:cNvSpPr>
          <p:nvPr/>
        </p:nvSpPr>
        <p:spPr bwMode="auto">
          <a:xfrm>
            <a:off x="6172200" y="2057400"/>
            <a:ext cx="2971800" cy="738188"/>
          </a:xfrm>
          <a:prstGeom prst="rect">
            <a:avLst/>
          </a:prstGeom>
          <a:noFill/>
          <a:ln w="9525">
            <a:noFill/>
            <a:miter lim="800000"/>
            <a:headEnd/>
            <a:tailEnd/>
          </a:ln>
        </p:spPr>
        <p:txBody>
          <a:bodyPr>
            <a:spAutoFit/>
          </a:bodyPr>
          <a:lstStyle/>
          <a:p>
            <a:r>
              <a:rPr lang="en-US" sz="1200">
                <a:solidFill>
                  <a:srgbClr val="00B050"/>
                </a:solidFill>
                <a:latin typeface="Calibri" pitchFamily="34" charset="0"/>
              </a:rPr>
              <a:t>Developmental Stage of Spelling: Within Words   </a:t>
            </a:r>
          </a:p>
          <a:p>
            <a:endParaRPr lang="en-US">
              <a:latin typeface="Calibri" pitchFamily="34" charset="0"/>
            </a:endParaRPr>
          </a:p>
        </p:txBody>
      </p:sp>
      <p:sp>
        <p:nvSpPr>
          <p:cNvPr id="28" name="TextBox 27"/>
          <p:cNvSpPr txBox="1">
            <a:spLocks noChangeArrowheads="1"/>
          </p:cNvSpPr>
          <p:nvPr/>
        </p:nvSpPr>
        <p:spPr bwMode="auto">
          <a:xfrm>
            <a:off x="5181600" y="2971800"/>
            <a:ext cx="3429000" cy="1384300"/>
          </a:xfrm>
          <a:prstGeom prst="rect">
            <a:avLst/>
          </a:prstGeom>
          <a:noFill/>
          <a:ln w="9525">
            <a:noFill/>
            <a:miter lim="800000"/>
            <a:headEnd/>
            <a:tailEnd/>
          </a:ln>
        </p:spPr>
        <p:txBody>
          <a:bodyPr>
            <a:spAutoFit/>
          </a:bodyPr>
          <a:lstStyle/>
          <a:p>
            <a:r>
              <a:rPr lang="en-US" sz="1200">
                <a:solidFill>
                  <a:srgbClr val="00B050"/>
                </a:solidFill>
                <a:latin typeface="Calibri" pitchFamily="34" charset="0"/>
              </a:rPr>
              <a:t>Alphabet Skills: 100%</a:t>
            </a:r>
          </a:p>
          <a:p>
            <a:endParaRPr lang="en-US" sz="1200">
              <a:solidFill>
                <a:srgbClr val="00B050"/>
              </a:solidFill>
              <a:latin typeface="Calibri" pitchFamily="34" charset="0"/>
            </a:endParaRPr>
          </a:p>
          <a:p>
            <a:endParaRPr lang="en-US" sz="1200">
              <a:solidFill>
                <a:srgbClr val="00B050"/>
              </a:solidFill>
              <a:latin typeface="Calibri" pitchFamily="34" charset="0"/>
            </a:endParaRPr>
          </a:p>
          <a:p>
            <a:r>
              <a:rPr lang="en-US" sz="1200">
                <a:solidFill>
                  <a:srgbClr val="00B050"/>
                </a:solidFill>
                <a:latin typeface="Calibri" pitchFamily="34" charset="0"/>
              </a:rPr>
              <a:t>Reading and Decoding: 96%</a:t>
            </a:r>
          </a:p>
          <a:p>
            <a:endParaRPr lang="en-US" sz="1200">
              <a:solidFill>
                <a:srgbClr val="00B050"/>
              </a:solidFill>
              <a:latin typeface="Calibri" pitchFamily="34" charset="0"/>
            </a:endParaRPr>
          </a:p>
          <a:p>
            <a:endParaRPr lang="en-US" sz="1200">
              <a:solidFill>
                <a:srgbClr val="00B050"/>
              </a:solidFill>
              <a:latin typeface="Calibri" pitchFamily="34" charset="0"/>
            </a:endParaRPr>
          </a:p>
          <a:p>
            <a:r>
              <a:rPr lang="en-US" sz="1200">
                <a:solidFill>
                  <a:srgbClr val="00B050"/>
                </a:solidFill>
                <a:latin typeface="Calibri" pitchFamily="34" charset="0"/>
              </a:rPr>
              <a:t>Spelling Skills:  100%</a:t>
            </a:r>
          </a:p>
        </p:txBody>
      </p:sp>
      <p:sp>
        <p:nvSpPr>
          <p:cNvPr id="44054" name="Title 1"/>
          <p:cNvSpPr>
            <a:spLocks noGrp="1"/>
          </p:cNvSpPr>
          <p:nvPr>
            <p:ph type="title"/>
          </p:nvPr>
        </p:nvSpPr>
        <p:spPr>
          <a:xfrm>
            <a:off x="612775" y="228600"/>
            <a:ext cx="8153400" cy="990600"/>
          </a:xfrm>
        </p:spPr>
        <p:txBody>
          <a:bodyPr/>
          <a:lstStyle/>
          <a:p>
            <a:pPr eaLnBrk="1" hangingPunct="1"/>
            <a:r>
              <a:rPr lang="en-US" smtClean="0"/>
              <a:t>Assessment for Writing </a:t>
            </a:r>
          </a:p>
        </p:txBody>
      </p:sp>
      <p:pic>
        <p:nvPicPr>
          <p:cNvPr id="44055" name="Picture 2" descr="http://www.randolph.k12.nc.us/Departments/K-5/PublishingImages/school_clipart_boy_writting.gif"/>
          <p:cNvPicPr>
            <a:picLocks noChangeAspect="1" noChangeArrowheads="1"/>
          </p:cNvPicPr>
          <p:nvPr/>
        </p:nvPicPr>
        <p:blipFill>
          <a:blip r:embed="rId3" cstate="print"/>
          <a:srcRect/>
          <a:stretch>
            <a:fillRect/>
          </a:stretch>
        </p:blipFill>
        <p:spPr bwMode="auto">
          <a:xfrm>
            <a:off x="6781800" y="0"/>
            <a:ext cx="1905000" cy="1524000"/>
          </a:xfrm>
          <a:prstGeom prst="rect">
            <a:avLst/>
          </a:prstGeom>
          <a:noFill/>
          <a:ln w="9525">
            <a:noFill/>
            <a:miter lim="800000"/>
            <a:headEnd/>
            <a:tailEnd/>
          </a:ln>
        </p:spPr>
      </p:pic>
      <p:sp>
        <p:nvSpPr>
          <p:cNvPr id="44056" name="TextBox 26"/>
          <p:cNvSpPr txBox="1">
            <a:spLocks noChangeArrowheads="1"/>
          </p:cNvSpPr>
          <p:nvPr/>
        </p:nvSpPr>
        <p:spPr bwMode="auto">
          <a:xfrm>
            <a:off x="228600" y="1600200"/>
            <a:ext cx="2667000" cy="923925"/>
          </a:xfrm>
          <a:prstGeom prst="rect">
            <a:avLst/>
          </a:prstGeom>
          <a:noFill/>
          <a:ln w="9525">
            <a:noFill/>
            <a:miter lim="800000"/>
            <a:headEnd/>
            <a:tailEnd/>
          </a:ln>
        </p:spPr>
        <p:txBody>
          <a:bodyPr>
            <a:spAutoFit/>
          </a:bodyPr>
          <a:lstStyle/>
          <a:p>
            <a:r>
              <a:rPr lang="en-US">
                <a:latin typeface="Tw Cen MT" pitchFamily="34" charset="0"/>
              </a:rPr>
              <a:t>Fish Bone Analysis: a process for interpreting the Body of Evidence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Scale>
                                      <p:cBhvr>
                                        <p:cTn id="1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1"/>
                                        </p:tgtEl>
                                        <p:attrNameLst>
                                          <p:attrName>ppt_x</p:attrName>
                                          <p:attrName>ppt_y</p:attrName>
                                        </p:attrNameLst>
                                      </p:cBhvr>
                                    </p:animMotion>
                                    <p:animEffect transition="in" filter="fade">
                                      <p:cBhvr>
                                        <p:cTn id="14" dur="1000"/>
                                        <p:tgtEl>
                                          <p:spTgt spid="21"/>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Scale>
                                      <p:cBhvr>
                                        <p:cTn id="1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3"/>
                                        </p:tgtEl>
                                        <p:attrNameLst>
                                          <p:attrName>ppt_x</p:attrName>
                                          <p:attrName>ppt_y</p:attrName>
                                        </p:attrNameLst>
                                      </p:cBhvr>
                                    </p:animMotion>
                                    <p:animEffect transition="in" filter="fade">
                                      <p:cBhvr>
                                        <p:cTn id="19" dur="10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Scale>
                                      <p:cBhvr>
                                        <p:cTn id="2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1"/>
                                        </p:tgtEl>
                                        <p:attrNameLst>
                                          <p:attrName>ppt_x</p:attrName>
                                          <p:attrName>ppt_y</p:attrName>
                                        </p:attrNameLst>
                                      </p:cBhvr>
                                    </p:animMotion>
                                    <p:animEffect transition="in" filter="fade">
                                      <p:cBhvr>
                                        <p:cTn id="26" dur="1000"/>
                                        <p:tgtEl>
                                          <p:spTgt spid="11"/>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Scale>
                                      <p:cBhvr>
                                        <p:cTn id="2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6"/>
                                        </p:tgtEl>
                                        <p:attrNameLst>
                                          <p:attrName>ppt_x</p:attrName>
                                          <p:attrName>ppt_y</p:attrName>
                                        </p:attrNameLst>
                                      </p:cBhvr>
                                    </p:animMotion>
                                    <p:animEffect transition="in" filter="fade">
                                      <p:cBhvr>
                                        <p:cTn id="31" dur="1000"/>
                                        <p:tgtEl>
                                          <p:spTgt spid="26"/>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Scale>
                                      <p:cBhvr>
                                        <p:cTn id="34"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4"/>
                                        </p:tgtEl>
                                        <p:attrNameLst>
                                          <p:attrName>ppt_x</p:attrName>
                                          <p:attrName>ppt_y</p:attrName>
                                        </p:attrNameLst>
                                      </p:cBhvr>
                                    </p:animMotion>
                                    <p:animEffect transition="in" filter="fade">
                                      <p:cBhvr>
                                        <p:cTn id="36" dur="1000"/>
                                        <p:tgtEl>
                                          <p:spTgt spid="34"/>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Scale>
                                      <p:cBhvr>
                                        <p:cTn id="39"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8"/>
                                        </p:tgtEl>
                                        <p:attrNameLst>
                                          <p:attrName>ppt_x</p:attrName>
                                          <p:attrName>ppt_y</p:attrName>
                                        </p:attrNameLst>
                                      </p:cBhvr>
                                    </p:animMotion>
                                    <p:animEffect transition="in" filter="fade">
                                      <p:cBhvr>
                                        <p:cTn id="41" dur="10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Scale>
                                      <p:cBhvr>
                                        <p:cTn id="4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5"/>
                                        </p:tgtEl>
                                        <p:attrNameLst>
                                          <p:attrName>ppt_x</p:attrName>
                                          <p:attrName>ppt_y</p:attrName>
                                        </p:attrNameLst>
                                      </p:cBhvr>
                                    </p:animMotion>
                                    <p:animEffect transition="in" filter="fade">
                                      <p:cBhvr>
                                        <p:cTn id="48" dur="1000"/>
                                        <p:tgtEl>
                                          <p:spTgt spid="15"/>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Scale>
                                      <p:cBhvr>
                                        <p:cTn id="5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9"/>
                                        </p:tgtEl>
                                        <p:attrNameLst>
                                          <p:attrName>ppt_x</p:attrName>
                                          <p:attrName>ppt_y</p:attrName>
                                        </p:attrNameLst>
                                      </p:cBhvr>
                                    </p:animMotion>
                                    <p:animEffect transition="in" filter="fade">
                                      <p:cBhvr>
                                        <p:cTn id="53" dur="1000"/>
                                        <p:tgtEl>
                                          <p:spTgt spid="29"/>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Scale>
                                      <p:cBhvr>
                                        <p:cTn id="5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0"/>
                                        </p:tgtEl>
                                        <p:attrNameLst>
                                          <p:attrName>ppt_x</p:attrName>
                                          <p:attrName>ppt_y</p:attrName>
                                        </p:attrNameLst>
                                      </p:cBhvr>
                                    </p:animMotion>
                                    <p:animEffect transition="in" filter="fade">
                                      <p:cBhvr>
                                        <p:cTn id="58" dur="10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Scale>
                                      <p:cBhvr>
                                        <p:cTn id="6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4"/>
                                        </p:tgtEl>
                                        <p:attrNameLst>
                                          <p:attrName>ppt_x</p:attrName>
                                          <p:attrName>ppt_y</p:attrName>
                                        </p:attrNameLst>
                                      </p:cBhvr>
                                    </p:animMotion>
                                    <p:animEffect transition="in" filter="fade">
                                      <p:cBhvr>
                                        <p:cTn id="65" dur="1000"/>
                                        <p:tgtEl>
                                          <p:spTgt spid="14"/>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Scale>
                                      <p:cBhvr>
                                        <p:cTn id="68"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40"/>
                                        </p:tgtEl>
                                        <p:attrNameLst>
                                          <p:attrName>ppt_x</p:attrName>
                                          <p:attrName>ppt_y</p:attrName>
                                        </p:attrNameLst>
                                      </p:cBhvr>
                                    </p:animMotion>
                                    <p:animEffect transition="in" filter="fade">
                                      <p:cBhvr>
                                        <p:cTn id="7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P spid="15" grpId="0"/>
      <p:bldP spid="21" grpId="0"/>
      <p:bldP spid="26" grpId="0"/>
      <p:bldP spid="29" grpId="0"/>
      <p:bldP spid="30" grpId="0"/>
      <p:bldP spid="40" grpId="0"/>
      <p:bldP spid="33" grpId="0"/>
      <p:bldP spid="34"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3"/>
          <p:cNvSpPr>
            <a:spLocks noGrp="1"/>
          </p:cNvSpPr>
          <p:nvPr>
            <p:ph type="title"/>
          </p:nvPr>
        </p:nvSpPr>
        <p:spPr/>
        <p:txBody>
          <a:bodyPr/>
          <a:lstStyle/>
          <a:p>
            <a:r>
              <a:rPr lang="en-US" smtClean="0"/>
              <a:t>Interpreting Grammar BOE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304800" y="228600"/>
            <a:ext cx="8153400" cy="990600"/>
          </a:xfrm>
        </p:spPr>
        <p:txBody>
          <a:bodyPr/>
          <a:lstStyle/>
          <a:p>
            <a:pPr eaLnBrk="1" hangingPunct="1"/>
            <a:r>
              <a:rPr lang="en-US" smtClean="0"/>
              <a:t>Assessment for Writing </a:t>
            </a:r>
          </a:p>
        </p:txBody>
      </p:sp>
      <p:pic>
        <p:nvPicPr>
          <p:cNvPr id="46083" name="Picture 2" descr="http://www.randolph.k12.nc.us/Departments/K-5/PublishingImages/school_clipart_boy_writting.gif"/>
          <p:cNvPicPr>
            <a:picLocks noChangeAspect="1" noChangeArrowheads="1"/>
          </p:cNvPicPr>
          <p:nvPr/>
        </p:nvPicPr>
        <p:blipFill>
          <a:blip r:embed="rId2" cstate="print"/>
          <a:srcRect/>
          <a:stretch>
            <a:fillRect/>
          </a:stretch>
        </p:blipFill>
        <p:spPr bwMode="auto">
          <a:xfrm>
            <a:off x="6781800" y="0"/>
            <a:ext cx="1905000" cy="1524000"/>
          </a:xfrm>
          <a:prstGeom prst="rect">
            <a:avLst/>
          </a:prstGeom>
          <a:noFill/>
          <a:ln w="9525">
            <a:noFill/>
            <a:miter lim="800000"/>
            <a:headEnd/>
            <a:tailEnd/>
          </a:ln>
        </p:spPr>
      </p:pic>
      <p:pic>
        <p:nvPicPr>
          <p:cNvPr id="46084" name="Picture 84" descr="Writing process.png"/>
          <p:cNvPicPr>
            <a:picLocks noChangeAspect="1"/>
          </p:cNvPicPr>
          <p:nvPr/>
        </p:nvPicPr>
        <p:blipFill>
          <a:blip r:embed="rId3" cstate="print">
            <a:lum bright="44000" contrast="-54000"/>
          </a:blip>
          <a:srcRect/>
          <a:stretch>
            <a:fillRect/>
          </a:stretch>
        </p:blipFill>
        <p:spPr bwMode="auto">
          <a:xfrm>
            <a:off x="0" y="1752600"/>
            <a:ext cx="5199063" cy="4675188"/>
          </a:xfrm>
          <a:prstGeom prst="rect">
            <a:avLst/>
          </a:prstGeom>
          <a:noFill/>
          <a:ln w="9525">
            <a:noFill/>
            <a:miter lim="800000"/>
            <a:headEnd/>
            <a:tailEnd/>
          </a:ln>
        </p:spPr>
      </p:pic>
      <p:cxnSp>
        <p:nvCxnSpPr>
          <p:cNvPr id="12" name="Straight Connector 11"/>
          <p:cNvCxnSpPr/>
          <p:nvPr/>
        </p:nvCxnSpPr>
        <p:spPr>
          <a:xfrm>
            <a:off x="4267200" y="2667000"/>
            <a:ext cx="2590800" cy="838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362200" y="2514600"/>
            <a:ext cx="4343400" cy="21336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838200" y="4724400"/>
            <a:ext cx="5867400" cy="5334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90600" y="4648200"/>
            <a:ext cx="5715000" cy="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gular Pentagon 10"/>
          <p:cNvSpPr/>
          <p:nvPr/>
        </p:nvSpPr>
        <p:spPr>
          <a:xfrm>
            <a:off x="6172200" y="3048000"/>
            <a:ext cx="2209800" cy="1981200"/>
          </a:xfrm>
          <a:prstGeom prst="pentagon">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Grammar </a:t>
            </a:r>
            <a:r>
              <a:rPr lang="en-US" dirty="0"/>
              <a:t> </a:t>
            </a:r>
          </a:p>
          <a:p>
            <a:pPr algn="ctr">
              <a:defRPr/>
            </a:pPr>
            <a:r>
              <a:rPr lang="en-US" dirty="0"/>
              <a:t>-TMG  Screener</a:t>
            </a:r>
          </a:p>
          <a:p>
            <a:pPr algn="ctr">
              <a:defRPr/>
            </a:pPr>
            <a:r>
              <a:rPr lang="en-US" dirty="0"/>
              <a:t>- CWS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Scale>
                                      <p:cBhvr>
                                        <p:cTn id="1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2"/>
                                        </p:tgtEl>
                                        <p:attrNameLst>
                                          <p:attrName>ppt_x</p:attrName>
                                          <p:attrName>ppt_y</p:attrName>
                                        </p:attrNameLst>
                                      </p:cBhvr>
                                    </p:animMotion>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Scale>
                                      <p:cBhvr>
                                        <p:cTn id="2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0"/>
                                        </p:tgtEl>
                                        <p:attrNameLst>
                                          <p:attrName>ppt_x</p:attrName>
                                          <p:attrName>ppt_y</p:attrName>
                                        </p:attrNameLst>
                                      </p:cBhvr>
                                    </p:animMotion>
                                    <p:animEffect transition="in" filter="fade">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Scale>
                                      <p:cBhvr>
                                        <p:cTn id="2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6"/>
                                        </p:tgtEl>
                                        <p:attrNameLst>
                                          <p:attrName>ppt_x</p:attrName>
                                          <p:attrName>ppt_y</p:attrName>
                                        </p:attrNameLst>
                                      </p:cBhvr>
                                    </p:animMotion>
                                    <p:animEffect transition="in" filter="fade">
                                      <p:cBhvr>
                                        <p:cTn id="3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612775" y="228600"/>
            <a:ext cx="8153400" cy="990600"/>
          </a:xfrm>
        </p:spPr>
        <p:txBody>
          <a:bodyPr/>
          <a:lstStyle/>
          <a:p>
            <a:r>
              <a:rPr lang="en-US" smtClean="0"/>
              <a:t>TMG</a:t>
            </a:r>
          </a:p>
        </p:txBody>
      </p:sp>
      <p:pic>
        <p:nvPicPr>
          <p:cNvPr id="47107" name="Picture 2"/>
          <p:cNvPicPr>
            <a:picLocks noChangeAspect="1" noChangeArrowheads="1"/>
          </p:cNvPicPr>
          <p:nvPr/>
        </p:nvPicPr>
        <p:blipFill>
          <a:blip r:embed="rId2" cstate="print"/>
          <a:srcRect/>
          <a:stretch>
            <a:fillRect/>
          </a:stretch>
        </p:blipFill>
        <p:spPr bwMode="auto">
          <a:xfrm>
            <a:off x="533400" y="990600"/>
            <a:ext cx="4248150" cy="5648325"/>
          </a:xfrm>
          <a:prstGeom prst="rect">
            <a:avLst/>
          </a:prstGeom>
          <a:noFill/>
          <a:ln w="9525">
            <a:noFill/>
            <a:miter lim="800000"/>
            <a:headEnd/>
            <a:tailEnd/>
          </a:ln>
        </p:spPr>
      </p:pic>
      <p:sp>
        <p:nvSpPr>
          <p:cNvPr id="47108" name="Rectangle 4"/>
          <p:cNvSpPr>
            <a:spLocks noChangeArrowheads="1"/>
          </p:cNvSpPr>
          <p:nvPr/>
        </p:nvSpPr>
        <p:spPr bwMode="auto">
          <a:xfrm>
            <a:off x="5334000" y="2209800"/>
            <a:ext cx="3505200" cy="3046413"/>
          </a:xfrm>
          <a:prstGeom prst="rect">
            <a:avLst/>
          </a:prstGeom>
          <a:noFill/>
          <a:ln w="9525">
            <a:noFill/>
            <a:miter lim="800000"/>
            <a:headEnd/>
            <a:tailEnd/>
          </a:ln>
        </p:spPr>
        <p:txBody>
          <a:bodyPr>
            <a:spAutoFit/>
          </a:bodyPr>
          <a:lstStyle/>
          <a:p>
            <a:r>
              <a:rPr lang="en-US" sz="2400">
                <a:latin typeface="Calibri" pitchFamily="34" charset="0"/>
              </a:rPr>
              <a:t>Parts of Speech: Knowledge</a:t>
            </a:r>
          </a:p>
          <a:p>
            <a:r>
              <a:rPr lang="en-US" sz="2400">
                <a:latin typeface="Calibri" pitchFamily="34" charset="0"/>
              </a:rPr>
              <a:t>Subject/Predicate Identification: Knowledge </a:t>
            </a:r>
          </a:p>
          <a:p>
            <a:r>
              <a:rPr lang="en-US" sz="2400">
                <a:latin typeface="Calibri" pitchFamily="34" charset="0"/>
              </a:rPr>
              <a:t>Sentence types : Knowledge </a:t>
            </a:r>
          </a:p>
          <a:p>
            <a:r>
              <a:rPr lang="en-US" sz="2400">
                <a:latin typeface="Calibri" pitchFamily="34" charset="0"/>
              </a:rPr>
              <a:t>Sentence Identification: Knowledge </a:t>
            </a:r>
          </a:p>
        </p:txBody>
      </p:sp>
      <p:cxnSp>
        <p:nvCxnSpPr>
          <p:cNvPr id="6" name="Straight Connector 5"/>
          <p:cNvCxnSpPr/>
          <p:nvPr/>
        </p:nvCxnSpPr>
        <p:spPr>
          <a:xfrm>
            <a:off x="1828800" y="2057400"/>
            <a:ext cx="3505200" cy="457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1981200" y="3200400"/>
            <a:ext cx="3429000" cy="3810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2438400" y="3962400"/>
            <a:ext cx="2895600" cy="6858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2590800" y="4572000"/>
            <a:ext cx="2667000" cy="12954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5181600" y="5486400"/>
            <a:ext cx="3352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Helps to determine what to teach </a:t>
            </a:r>
          </a:p>
        </p:txBody>
      </p:sp>
      <p:sp>
        <p:nvSpPr>
          <p:cNvPr id="15" name="Oval 14"/>
          <p:cNvSpPr/>
          <p:nvPr/>
        </p:nvSpPr>
        <p:spPr>
          <a:xfrm>
            <a:off x="5257800" y="533400"/>
            <a:ext cx="3124200" cy="1600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Check the grade level expectations to determine is this is a problem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Scale>
                                      <p:cBhvr>
                                        <p:cTn id="1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8"/>
                                        </p:tgtEl>
                                        <p:attrNameLst>
                                          <p:attrName>ppt_x</p:attrName>
                                          <p:attrName>ppt_y</p:attrName>
                                        </p:attrNameLst>
                                      </p:cBhvr>
                                    </p:animMotion>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Scale>
                                      <p:cBhvr>
                                        <p:cTn id="2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0"/>
                                        </p:tgtEl>
                                        <p:attrNameLst>
                                          <p:attrName>ppt_x</p:attrName>
                                          <p:attrName>ppt_y</p:attrName>
                                        </p:attrNameLst>
                                      </p:cBhvr>
                                    </p:animMotion>
                                    <p:animEffect transition="in" filter="fade">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Scale>
                                      <p:cBhvr>
                                        <p:cTn id="2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2"/>
                                        </p:tgtEl>
                                        <p:attrNameLst>
                                          <p:attrName>ppt_x</p:attrName>
                                          <p:attrName>ppt_y</p:attrName>
                                        </p:attrNameLst>
                                      </p:cBhvr>
                                    </p:animMotion>
                                    <p:animEffect transition="in" filter="fade">
                                      <p:cBhvr>
                                        <p:cTn id="3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3"/>
          <p:cNvSpPr>
            <a:spLocks noGrp="1"/>
          </p:cNvSpPr>
          <p:nvPr>
            <p:ph type="title"/>
          </p:nvPr>
        </p:nvSpPr>
        <p:spPr/>
        <p:txBody>
          <a:bodyPr/>
          <a:lstStyle/>
          <a:p>
            <a:r>
              <a:rPr lang="en-US" smtClean="0"/>
              <a:t>TMG </a:t>
            </a:r>
          </a:p>
        </p:txBody>
      </p:sp>
      <p:pic>
        <p:nvPicPr>
          <p:cNvPr id="48131" name="Picture 2"/>
          <p:cNvPicPr>
            <a:picLocks noChangeAspect="1" noChangeArrowheads="1"/>
          </p:cNvPicPr>
          <p:nvPr/>
        </p:nvPicPr>
        <p:blipFill>
          <a:blip r:embed="rId2" cstate="print"/>
          <a:srcRect/>
          <a:stretch>
            <a:fillRect/>
          </a:stretch>
        </p:blipFill>
        <p:spPr bwMode="auto">
          <a:xfrm>
            <a:off x="228600" y="1524000"/>
            <a:ext cx="4219575" cy="5143500"/>
          </a:xfrm>
          <a:prstGeom prst="rect">
            <a:avLst/>
          </a:prstGeom>
          <a:noFill/>
          <a:ln w="9525">
            <a:noFill/>
            <a:miter lim="800000"/>
            <a:headEnd/>
            <a:tailEnd/>
          </a:ln>
        </p:spPr>
      </p:pic>
      <p:sp>
        <p:nvSpPr>
          <p:cNvPr id="48132" name="Rectangle 5"/>
          <p:cNvSpPr>
            <a:spLocks noChangeArrowheads="1"/>
          </p:cNvSpPr>
          <p:nvPr/>
        </p:nvSpPr>
        <p:spPr bwMode="auto">
          <a:xfrm>
            <a:off x="5334000" y="2209800"/>
            <a:ext cx="3505200" cy="830263"/>
          </a:xfrm>
          <a:prstGeom prst="rect">
            <a:avLst/>
          </a:prstGeom>
          <a:noFill/>
          <a:ln w="9525">
            <a:noFill/>
            <a:miter lim="800000"/>
            <a:headEnd/>
            <a:tailEnd/>
          </a:ln>
        </p:spPr>
        <p:txBody>
          <a:bodyPr>
            <a:spAutoFit/>
          </a:bodyPr>
          <a:lstStyle/>
          <a:p>
            <a:r>
              <a:rPr lang="en-US" sz="2400">
                <a:latin typeface="Calibri" pitchFamily="34" charset="0"/>
              </a:rPr>
              <a:t>CLOZE- hints at a processing disorder </a:t>
            </a:r>
          </a:p>
        </p:txBody>
      </p:sp>
      <p:sp>
        <p:nvSpPr>
          <p:cNvPr id="48133" name="TextBox 38"/>
          <p:cNvSpPr txBox="1">
            <a:spLocks noChangeArrowheads="1"/>
          </p:cNvSpPr>
          <p:nvPr/>
        </p:nvSpPr>
        <p:spPr bwMode="auto">
          <a:xfrm>
            <a:off x="4800600" y="3048000"/>
            <a:ext cx="2057400" cy="2032000"/>
          </a:xfrm>
          <a:prstGeom prst="rect">
            <a:avLst/>
          </a:prstGeom>
          <a:solidFill>
            <a:schemeClr val="bg1"/>
          </a:solidFill>
          <a:ln w="9525">
            <a:solidFill>
              <a:srgbClr val="002060"/>
            </a:solidFill>
            <a:miter lim="800000"/>
            <a:headEnd/>
            <a:tailEnd/>
          </a:ln>
        </p:spPr>
        <p:txBody>
          <a:bodyPr>
            <a:spAutoFit/>
          </a:bodyPr>
          <a:lstStyle/>
          <a:p>
            <a:r>
              <a:rPr lang="en-US">
                <a:latin typeface="Tw Cen MT" pitchFamily="34" charset="0"/>
              </a:rPr>
              <a:t>Higher-level reasoning: finding evidence, judging perspective, synthesizing or elaboration, having a new idea</a:t>
            </a:r>
          </a:p>
        </p:txBody>
      </p:sp>
      <p:sp>
        <p:nvSpPr>
          <p:cNvPr id="48134" name="TextBox 37"/>
          <p:cNvSpPr txBox="1">
            <a:spLocks noChangeArrowheads="1"/>
          </p:cNvSpPr>
          <p:nvPr/>
        </p:nvSpPr>
        <p:spPr bwMode="auto">
          <a:xfrm>
            <a:off x="6553200" y="4800600"/>
            <a:ext cx="1676400" cy="1200150"/>
          </a:xfrm>
          <a:prstGeom prst="rect">
            <a:avLst/>
          </a:prstGeom>
          <a:solidFill>
            <a:schemeClr val="bg1"/>
          </a:solidFill>
          <a:ln w="9525">
            <a:solidFill>
              <a:srgbClr val="002060"/>
            </a:solidFill>
            <a:miter lim="800000"/>
            <a:headEnd/>
            <a:tailEnd/>
          </a:ln>
        </p:spPr>
        <p:txBody>
          <a:bodyPr>
            <a:spAutoFit/>
          </a:bodyPr>
          <a:lstStyle/>
          <a:p>
            <a:r>
              <a:rPr lang="en-US" sz="1200">
                <a:latin typeface="Tw Cen MT" pitchFamily="34" charset="0"/>
              </a:rPr>
              <a:t>Self-regulation: revising, employing strategies, setting goals, managing attention, taking perspective of the reader</a:t>
            </a:r>
          </a:p>
        </p:txBody>
      </p:sp>
      <p:sp>
        <p:nvSpPr>
          <p:cNvPr id="48135" name="TextBox 33"/>
          <p:cNvSpPr txBox="1">
            <a:spLocks noChangeArrowheads="1"/>
          </p:cNvSpPr>
          <p:nvPr/>
        </p:nvSpPr>
        <p:spPr bwMode="auto">
          <a:xfrm>
            <a:off x="5029200" y="5410200"/>
            <a:ext cx="1143000" cy="584200"/>
          </a:xfrm>
          <a:prstGeom prst="rect">
            <a:avLst/>
          </a:prstGeom>
          <a:solidFill>
            <a:schemeClr val="bg1"/>
          </a:solidFill>
          <a:ln w="9525">
            <a:solidFill>
              <a:srgbClr val="002060"/>
            </a:solidFill>
            <a:miter lim="800000"/>
            <a:headEnd/>
            <a:tailEnd/>
          </a:ln>
        </p:spPr>
        <p:txBody>
          <a:bodyPr>
            <a:spAutoFit/>
          </a:bodyPr>
          <a:lstStyle/>
          <a:p>
            <a:r>
              <a:rPr lang="en-US" sz="1600">
                <a:latin typeface="Tw Cen MT" pitchFamily="34" charset="0"/>
              </a:rPr>
              <a:t>Automatic Pilot </a:t>
            </a:r>
          </a:p>
        </p:txBody>
      </p:sp>
      <p:sp>
        <p:nvSpPr>
          <p:cNvPr id="10" name="Oval 9"/>
          <p:cNvSpPr/>
          <p:nvPr/>
        </p:nvSpPr>
        <p:spPr>
          <a:xfrm>
            <a:off x="4876800" y="228600"/>
            <a:ext cx="3810000" cy="1676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If there are NO grade level expectations then TEACH IT!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a:defRPr/>
            </a:pPr>
            <a:r>
              <a:rPr lang="en-US" dirty="0" smtClean="0"/>
              <a:t>Determining the Correct Writing Sequence (CWS)</a:t>
            </a:r>
            <a:endParaRPr lang="en-US" dirty="0"/>
          </a:p>
        </p:txBody>
      </p:sp>
      <p:sp>
        <p:nvSpPr>
          <p:cNvPr id="3" name="Content Placeholder 2"/>
          <p:cNvSpPr>
            <a:spLocks noGrp="1"/>
          </p:cNvSpPr>
          <p:nvPr>
            <p:ph idx="1"/>
          </p:nvPr>
        </p:nvSpPr>
        <p:spPr>
          <a:xfrm>
            <a:off x="304800" y="1600200"/>
            <a:ext cx="8382000" cy="4525963"/>
          </a:xfrm>
        </p:spPr>
        <p:txBody>
          <a:bodyPr>
            <a:normAutofit fontScale="92500" lnSpcReduction="10000"/>
          </a:bodyPr>
          <a:lstStyle/>
          <a:p>
            <a:pPr lvl="1">
              <a:defRPr/>
            </a:pPr>
            <a:r>
              <a:rPr lang="en-US" dirty="0" smtClean="0"/>
              <a:t>A correct Writing Sequence (CWS) is a pair of adjacent, correctly spelled words that are acceptable within the context of the written phrase.  CWS takes into account punctuation, syntax, semantics, spelling, and capitalization.  When scoring CWS, a caret (^) is used to mark each correct word sequence.  A space is implied at the beginning of the sentence.</a:t>
            </a:r>
          </a:p>
          <a:p>
            <a:pPr lvl="1">
              <a:defRPr/>
            </a:pPr>
            <a:r>
              <a:rPr lang="en-US" dirty="0" smtClean="0"/>
              <a:t>Place a caret (^) between words that are (1)mechanically (spelled correctly, appropriate capitalization, (2) semantically, and (3) syntactically correct; calculate the sum of the number of carets = CWS</a:t>
            </a:r>
          </a:p>
          <a:p>
            <a:pPr lvl="1">
              <a:defRPr/>
            </a:pPr>
            <a:r>
              <a:rPr lang="en-US" dirty="0" smtClean="0"/>
              <a:t>There are many rules for CWS!  Please refer to page 3 and 4 in the How to Conduct a Writing CBM (yellow) handout</a:t>
            </a:r>
          </a:p>
          <a:p>
            <a:pPr lvl="1">
              <a:buFont typeface="Wingdings 2" pitchFamily="18" charset="2"/>
              <a:buNone/>
              <a:defRPr/>
            </a:pPr>
            <a:endParaRPr lang="en-US" dirty="0" smtClean="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a:defRPr/>
            </a:pPr>
            <a:r>
              <a:rPr lang="en-US" dirty="0" smtClean="0"/>
              <a:t>Rules for Scoring</a:t>
            </a:r>
            <a:br>
              <a:rPr lang="en-US" dirty="0" smtClean="0"/>
            </a:br>
            <a:r>
              <a:rPr lang="en-US" sz="2800" dirty="0" smtClean="0"/>
              <a:t>See Handout for Details</a:t>
            </a:r>
            <a:endParaRPr lang="en-US" dirty="0"/>
          </a:p>
        </p:txBody>
      </p:sp>
      <p:sp>
        <p:nvSpPr>
          <p:cNvPr id="50179" name="Content Placeholder 2"/>
          <p:cNvSpPr>
            <a:spLocks noGrp="1"/>
          </p:cNvSpPr>
          <p:nvPr>
            <p:ph idx="1"/>
          </p:nvPr>
        </p:nvSpPr>
        <p:spPr>
          <a:xfrm>
            <a:off x="457200" y="1600200"/>
            <a:ext cx="8229600" cy="762000"/>
          </a:xfrm>
        </p:spPr>
        <p:txBody>
          <a:bodyPr/>
          <a:lstStyle/>
          <a:p>
            <a:r>
              <a:rPr lang="en-US" b="1" smtClean="0"/>
              <a:t>Spelling: </a:t>
            </a:r>
            <a:r>
              <a:rPr lang="en-US" smtClean="0"/>
              <a:t>Words must be spelled correctly </a:t>
            </a:r>
          </a:p>
          <a:p>
            <a:endParaRPr lang="en-US" smtClean="0"/>
          </a:p>
        </p:txBody>
      </p:sp>
      <p:pic>
        <p:nvPicPr>
          <p:cNvPr id="50180" name="Picture 1"/>
          <p:cNvPicPr>
            <a:picLocks noChangeAspect="1" noChangeArrowheads="1"/>
          </p:cNvPicPr>
          <p:nvPr/>
        </p:nvPicPr>
        <p:blipFill>
          <a:blip r:embed="rId3" cstate="print"/>
          <a:srcRect/>
          <a:stretch>
            <a:fillRect/>
          </a:stretch>
        </p:blipFill>
        <p:spPr bwMode="auto">
          <a:xfrm>
            <a:off x="609600" y="2743200"/>
            <a:ext cx="7653338" cy="762000"/>
          </a:xfrm>
          <a:prstGeom prst="rect">
            <a:avLst/>
          </a:prstGeom>
          <a:noFill/>
          <a:ln w="9525">
            <a:noFill/>
            <a:miter lim="800000"/>
            <a:headEnd/>
            <a:tailEnd/>
          </a:ln>
        </p:spPr>
      </p:pic>
      <p:sp>
        <p:nvSpPr>
          <p:cNvPr id="5" name="L-Shape 4"/>
          <p:cNvSpPr/>
          <p:nvPr/>
        </p:nvSpPr>
        <p:spPr>
          <a:xfrm rot="8134650">
            <a:off x="511175" y="2724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L-Shape 5"/>
          <p:cNvSpPr/>
          <p:nvPr/>
        </p:nvSpPr>
        <p:spPr>
          <a:xfrm rot="8134650">
            <a:off x="4702175" y="2800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L-Shape 6"/>
          <p:cNvSpPr/>
          <p:nvPr/>
        </p:nvSpPr>
        <p:spPr>
          <a:xfrm rot="8134650">
            <a:off x="3787775" y="2800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L-Shape 7"/>
          <p:cNvSpPr/>
          <p:nvPr/>
        </p:nvSpPr>
        <p:spPr>
          <a:xfrm rot="8134650">
            <a:off x="3025775" y="2800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L-Shape 8"/>
          <p:cNvSpPr/>
          <p:nvPr/>
        </p:nvSpPr>
        <p:spPr>
          <a:xfrm rot="8134650">
            <a:off x="1577975" y="2800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L-Shape 9"/>
          <p:cNvSpPr/>
          <p:nvPr/>
        </p:nvSpPr>
        <p:spPr>
          <a:xfrm rot="8134650">
            <a:off x="5616575" y="2800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L-Shape 10"/>
          <p:cNvSpPr/>
          <p:nvPr/>
        </p:nvSpPr>
        <p:spPr>
          <a:xfrm rot="8134650">
            <a:off x="6607175" y="2724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L-Shape 11"/>
          <p:cNvSpPr/>
          <p:nvPr/>
        </p:nvSpPr>
        <p:spPr>
          <a:xfrm rot="8134650">
            <a:off x="7902575" y="2724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TextBox 13"/>
          <p:cNvSpPr txBox="1">
            <a:spLocks noChangeArrowheads="1"/>
          </p:cNvSpPr>
          <p:nvPr/>
        </p:nvSpPr>
        <p:spPr bwMode="auto">
          <a:xfrm>
            <a:off x="3810000" y="3657600"/>
            <a:ext cx="1295400" cy="523875"/>
          </a:xfrm>
          <a:prstGeom prst="rect">
            <a:avLst/>
          </a:prstGeom>
          <a:noFill/>
          <a:ln w="9525">
            <a:noFill/>
            <a:miter lim="800000"/>
            <a:headEnd/>
            <a:tailEnd/>
          </a:ln>
        </p:spPr>
        <p:txBody>
          <a:bodyPr>
            <a:spAutoFit/>
          </a:bodyPr>
          <a:lstStyle/>
          <a:p>
            <a:r>
              <a:rPr lang="en-US" sz="2800">
                <a:solidFill>
                  <a:srgbClr val="FF0000"/>
                </a:solidFill>
              </a:rPr>
              <a:t>CWS 8</a:t>
            </a:r>
          </a:p>
        </p:txBody>
      </p:sp>
      <p:pic>
        <p:nvPicPr>
          <p:cNvPr id="50190" name="Picture 2"/>
          <p:cNvPicPr>
            <a:picLocks noChangeAspect="1" noChangeArrowheads="1"/>
          </p:cNvPicPr>
          <p:nvPr/>
        </p:nvPicPr>
        <p:blipFill>
          <a:blip r:embed="rId4" cstate="print"/>
          <a:srcRect/>
          <a:stretch>
            <a:fillRect/>
          </a:stretch>
        </p:blipFill>
        <p:spPr bwMode="auto">
          <a:xfrm>
            <a:off x="609600" y="4572000"/>
            <a:ext cx="7635875" cy="800100"/>
          </a:xfrm>
          <a:prstGeom prst="rect">
            <a:avLst/>
          </a:prstGeom>
          <a:noFill/>
          <a:ln w="9525">
            <a:noFill/>
            <a:miter lim="800000"/>
            <a:headEnd/>
            <a:tailEnd/>
          </a:ln>
        </p:spPr>
      </p:pic>
      <p:sp>
        <p:nvSpPr>
          <p:cNvPr id="16" name="L-Shape 15"/>
          <p:cNvSpPr/>
          <p:nvPr/>
        </p:nvSpPr>
        <p:spPr>
          <a:xfrm rot="8134650">
            <a:off x="434975" y="4629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L-Shape 16"/>
          <p:cNvSpPr/>
          <p:nvPr/>
        </p:nvSpPr>
        <p:spPr>
          <a:xfrm rot="8134650">
            <a:off x="5083175" y="4629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L-Shape 17"/>
          <p:cNvSpPr/>
          <p:nvPr/>
        </p:nvSpPr>
        <p:spPr>
          <a:xfrm rot="8134650">
            <a:off x="5921375" y="4552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Oval 18"/>
          <p:cNvSpPr/>
          <p:nvPr/>
        </p:nvSpPr>
        <p:spPr>
          <a:xfrm>
            <a:off x="1828800" y="4648200"/>
            <a:ext cx="1600200" cy="762000"/>
          </a:xfrm>
          <a:prstGeom prst="ellipse">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Oval 19"/>
          <p:cNvSpPr/>
          <p:nvPr/>
        </p:nvSpPr>
        <p:spPr>
          <a:xfrm>
            <a:off x="3581400" y="4572000"/>
            <a:ext cx="685800" cy="762000"/>
          </a:xfrm>
          <a:prstGeom prst="ellipse">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Oval 20"/>
          <p:cNvSpPr/>
          <p:nvPr/>
        </p:nvSpPr>
        <p:spPr>
          <a:xfrm>
            <a:off x="7010400" y="4419600"/>
            <a:ext cx="1219200" cy="762000"/>
          </a:xfrm>
          <a:prstGeom prst="ellipse">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TextBox 21"/>
          <p:cNvSpPr txBox="1">
            <a:spLocks noChangeArrowheads="1"/>
          </p:cNvSpPr>
          <p:nvPr/>
        </p:nvSpPr>
        <p:spPr bwMode="auto">
          <a:xfrm>
            <a:off x="3657600" y="5562600"/>
            <a:ext cx="1295400" cy="523875"/>
          </a:xfrm>
          <a:prstGeom prst="rect">
            <a:avLst/>
          </a:prstGeom>
          <a:noFill/>
          <a:ln w="9525">
            <a:noFill/>
            <a:miter lim="800000"/>
            <a:headEnd/>
            <a:tailEnd/>
          </a:ln>
        </p:spPr>
        <p:txBody>
          <a:bodyPr>
            <a:spAutoFit/>
          </a:bodyPr>
          <a:lstStyle/>
          <a:p>
            <a:r>
              <a:rPr lang="en-US" sz="2800">
                <a:solidFill>
                  <a:srgbClr val="FF0000"/>
                </a:solidFill>
              </a:rPr>
              <a:t>CWS 3</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Scale>
                                      <p:cBhvr>
                                        <p:cTn id="1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9"/>
                                        </p:tgtEl>
                                        <p:attrNameLst>
                                          <p:attrName>ppt_x</p:attrName>
                                          <p:attrName>ppt_y</p:attrName>
                                        </p:attrNameLst>
                                      </p:cBhvr>
                                    </p:animMotion>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Scale>
                                      <p:cBhvr>
                                        <p:cTn id="2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gtEl>
                                        <p:attrNameLst>
                                          <p:attrName>ppt_x</p:attrName>
                                          <p:attrName>ppt_y</p:attrName>
                                        </p:attrNameLst>
                                      </p:cBhvr>
                                    </p:animMotion>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Scale>
                                      <p:cBhvr>
                                        <p:cTn id="3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6"/>
                                        </p:tgtEl>
                                        <p:attrNameLst>
                                          <p:attrName>ppt_x</p:attrName>
                                          <p:attrName>ppt_y</p:attrName>
                                        </p:attrNameLst>
                                      </p:cBhvr>
                                    </p:animMotion>
                                    <p:animEffect transition="in" filter="fade">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Scale>
                                      <p:cBhvr>
                                        <p:cTn id="4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0"/>
                                        </p:tgtEl>
                                        <p:attrNameLst>
                                          <p:attrName>ppt_x</p:attrName>
                                          <p:attrName>ppt_y</p:attrName>
                                        </p:attrNameLst>
                                      </p:cBhvr>
                                    </p:animMotion>
                                    <p:animEffect transition="in" filter="fade">
                                      <p:cBhvr>
                                        <p:cTn id="44" dur="1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Scale>
                                      <p:cBhvr>
                                        <p:cTn id="4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1"/>
                                        </p:tgtEl>
                                        <p:attrNameLst>
                                          <p:attrName>ppt_x</p:attrName>
                                          <p:attrName>ppt_y</p:attrName>
                                        </p:attrNameLst>
                                      </p:cBhvr>
                                    </p:animMotion>
                                    <p:animEffect transition="in" filter="fade">
                                      <p:cBhvr>
                                        <p:cTn id="51" dur="10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Scale>
                                      <p:cBhvr>
                                        <p:cTn id="56"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2"/>
                                        </p:tgtEl>
                                        <p:attrNameLst>
                                          <p:attrName>ppt_x</p:attrName>
                                          <p:attrName>ppt_y</p:attrName>
                                        </p:attrNameLst>
                                      </p:cBhvr>
                                    </p:animMotion>
                                    <p:animEffect transition="in" filter="fade">
                                      <p:cBhvr>
                                        <p:cTn id="58" dur="10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linds(horizontal)">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52" presetClass="entr" presetSubtype="0" fill="hold" nodeType="clickEffect">
                                  <p:stCondLst>
                                    <p:cond delay="0"/>
                                  </p:stCondLst>
                                  <p:childTnLst>
                                    <p:set>
                                      <p:cBhvr>
                                        <p:cTn id="67" dur="1" fill="hold">
                                          <p:stCondLst>
                                            <p:cond delay="0"/>
                                          </p:stCondLst>
                                        </p:cTn>
                                        <p:tgtEl>
                                          <p:spTgt spid="16"/>
                                        </p:tgtEl>
                                        <p:attrNameLst>
                                          <p:attrName>style.visibility</p:attrName>
                                        </p:attrNameLst>
                                      </p:cBhvr>
                                      <p:to>
                                        <p:strVal val="visible"/>
                                      </p:to>
                                    </p:set>
                                    <p:animScale>
                                      <p:cBhvr>
                                        <p:cTn id="6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6"/>
                                        </p:tgtEl>
                                        <p:attrNameLst>
                                          <p:attrName>ppt_x</p:attrName>
                                          <p:attrName>ppt_y</p:attrName>
                                        </p:attrNameLst>
                                      </p:cBhvr>
                                    </p:animMotion>
                                    <p:animEffect transition="in" filter="fade">
                                      <p:cBhvr>
                                        <p:cTn id="70" dur="1000"/>
                                        <p:tgtEl>
                                          <p:spTgt spid="16"/>
                                        </p:tgtEl>
                                      </p:cBhvr>
                                    </p:animEffect>
                                  </p:childTnLst>
                                </p:cTn>
                              </p:par>
                              <p:par>
                                <p:cTn id="71" presetID="52" presetClass="entr" presetSubtype="0" fill="hold" nodeType="withEffect">
                                  <p:stCondLst>
                                    <p:cond delay="0"/>
                                  </p:stCondLst>
                                  <p:childTnLst>
                                    <p:set>
                                      <p:cBhvr>
                                        <p:cTn id="72" dur="1" fill="hold">
                                          <p:stCondLst>
                                            <p:cond delay="0"/>
                                          </p:stCondLst>
                                        </p:cTn>
                                        <p:tgtEl>
                                          <p:spTgt spid="17"/>
                                        </p:tgtEl>
                                        <p:attrNameLst>
                                          <p:attrName>style.visibility</p:attrName>
                                        </p:attrNameLst>
                                      </p:cBhvr>
                                      <p:to>
                                        <p:strVal val="visible"/>
                                      </p:to>
                                    </p:set>
                                    <p:animScale>
                                      <p:cBhvr>
                                        <p:cTn id="7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7"/>
                                        </p:tgtEl>
                                        <p:attrNameLst>
                                          <p:attrName>ppt_x</p:attrName>
                                          <p:attrName>ppt_y</p:attrName>
                                        </p:attrNameLst>
                                      </p:cBhvr>
                                    </p:animMotion>
                                    <p:animEffect transition="in" filter="fade">
                                      <p:cBhvr>
                                        <p:cTn id="75" dur="1000"/>
                                        <p:tgtEl>
                                          <p:spTgt spid="17"/>
                                        </p:tgtEl>
                                      </p:cBhvr>
                                    </p:animEffect>
                                  </p:childTnLst>
                                </p:cTn>
                              </p:par>
                              <p:par>
                                <p:cTn id="76" presetID="52" presetClass="entr" presetSubtype="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Scale>
                                      <p:cBhvr>
                                        <p:cTn id="7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8"/>
                                        </p:tgtEl>
                                        <p:attrNameLst>
                                          <p:attrName>ppt_x</p:attrName>
                                          <p:attrName>ppt_y</p:attrName>
                                        </p:attrNameLst>
                                      </p:cBhvr>
                                    </p:animMotion>
                                    <p:animEffect transition="in" filter="fade">
                                      <p:cBhvr>
                                        <p:cTn id="80" dur="1000"/>
                                        <p:tgtEl>
                                          <p:spTgt spid="18"/>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Scale>
                                      <p:cBhvr>
                                        <p:cTn id="8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9"/>
                                        </p:tgtEl>
                                        <p:attrNameLst>
                                          <p:attrName>ppt_x</p:attrName>
                                          <p:attrName>ppt_y</p:attrName>
                                        </p:attrNameLst>
                                      </p:cBhvr>
                                    </p:animMotion>
                                    <p:animEffect transition="in" filter="fade">
                                      <p:cBhvr>
                                        <p:cTn id="85" dur="1000"/>
                                        <p:tgtEl>
                                          <p:spTgt spid="19"/>
                                        </p:tgtEl>
                                      </p:cBhvr>
                                    </p:animEffect>
                                  </p:childTnLst>
                                </p:cTn>
                              </p:par>
                              <p:par>
                                <p:cTn id="86" presetID="52" presetClass="entr" presetSubtype="0"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Scale>
                                      <p:cBhvr>
                                        <p:cTn id="88"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20"/>
                                        </p:tgtEl>
                                        <p:attrNameLst>
                                          <p:attrName>ppt_x</p:attrName>
                                          <p:attrName>ppt_y</p:attrName>
                                        </p:attrNameLst>
                                      </p:cBhvr>
                                    </p:animMotion>
                                    <p:animEffect transition="in" filter="fade">
                                      <p:cBhvr>
                                        <p:cTn id="90" dur="1000"/>
                                        <p:tgtEl>
                                          <p:spTgt spid="20"/>
                                        </p:tgtEl>
                                      </p:cBhvr>
                                    </p:animEffect>
                                  </p:childTnLst>
                                </p:cTn>
                              </p:par>
                              <p:par>
                                <p:cTn id="91" presetID="52" presetClass="entr" presetSubtype="0"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Scale>
                                      <p:cBhvr>
                                        <p:cTn id="9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4" dur="1000" decel="50000" fill="hold">
                                          <p:stCondLst>
                                            <p:cond delay="0"/>
                                          </p:stCondLst>
                                        </p:cTn>
                                        <p:tgtEl>
                                          <p:spTgt spid="21"/>
                                        </p:tgtEl>
                                        <p:attrNameLst>
                                          <p:attrName>ppt_x</p:attrName>
                                          <p:attrName>ppt_y</p:attrName>
                                        </p:attrNameLst>
                                      </p:cBhvr>
                                    </p:animMotion>
                                    <p:animEffect transition="in" filter="fade">
                                      <p:cBhvr>
                                        <p:cTn id="95" dur="1000"/>
                                        <p:tgtEl>
                                          <p:spTgt spid="21"/>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blinds(horizontal)">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animBg="1"/>
      <p:bldP spid="20" grpId="0" animBg="1"/>
      <p:bldP spid="21" grpId="0" animBg="1"/>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a:defRPr/>
            </a:pPr>
            <a:r>
              <a:rPr lang="en-US" dirty="0" smtClean="0"/>
              <a:t>Rules for Scoring</a:t>
            </a:r>
            <a:br>
              <a:rPr lang="en-US" dirty="0" smtClean="0"/>
            </a:br>
            <a:r>
              <a:rPr lang="en-US" sz="2800" dirty="0" smtClean="0"/>
              <a:t>See Handout for Details</a:t>
            </a:r>
            <a:endParaRPr lang="en-US" dirty="0"/>
          </a:p>
        </p:txBody>
      </p:sp>
      <p:sp>
        <p:nvSpPr>
          <p:cNvPr id="51203" name="Content Placeholder 2"/>
          <p:cNvSpPr>
            <a:spLocks noGrp="1"/>
          </p:cNvSpPr>
          <p:nvPr>
            <p:ph idx="1"/>
          </p:nvPr>
        </p:nvSpPr>
        <p:spPr>
          <a:xfrm>
            <a:off x="457200" y="1600200"/>
            <a:ext cx="8229600" cy="1066800"/>
          </a:xfrm>
        </p:spPr>
        <p:txBody>
          <a:bodyPr/>
          <a:lstStyle/>
          <a:p>
            <a:r>
              <a:rPr lang="en-US" b="1" smtClean="0"/>
              <a:t>Capitalization: </a:t>
            </a:r>
            <a:r>
              <a:rPr lang="en-US" smtClean="0"/>
              <a:t>Beginning of sentences, proper nouns counted, incorrectly capitalized are incorrect</a:t>
            </a:r>
          </a:p>
          <a:p>
            <a:pPr>
              <a:buFont typeface="Wingdings" pitchFamily="2" charset="2"/>
              <a:buNone/>
            </a:pPr>
            <a:endParaRPr lang="en-US" smtClean="0"/>
          </a:p>
        </p:txBody>
      </p:sp>
      <p:pic>
        <p:nvPicPr>
          <p:cNvPr id="51204" name="Picture 2"/>
          <p:cNvPicPr>
            <a:picLocks noChangeAspect="1" noChangeArrowheads="1"/>
          </p:cNvPicPr>
          <p:nvPr/>
        </p:nvPicPr>
        <p:blipFill>
          <a:blip r:embed="rId3" cstate="print"/>
          <a:srcRect/>
          <a:stretch>
            <a:fillRect/>
          </a:stretch>
        </p:blipFill>
        <p:spPr bwMode="auto">
          <a:xfrm>
            <a:off x="1447800" y="2590800"/>
            <a:ext cx="6092825" cy="933450"/>
          </a:xfrm>
          <a:prstGeom prst="rect">
            <a:avLst/>
          </a:prstGeom>
          <a:noFill/>
          <a:ln w="9525">
            <a:noFill/>
            <a:miter lim="800000"/>
            <a:headEnd/>
            <a:tailEnd/>
          </a:ln>
        </p:spPr>
      </p:pic>
      <p:pic>
        <p:nvPicPr>
          <p:cNvPr id="51205" name="Picture 3"/>
          <p:cNvPicPr>
            <a:picLocks noChangeAspect="1" noChangeArrowheads="1"/>
          </p:cNvPicPr>
          <p:nvPr/>
        </p:nvPicPr>
        <p:blipFill>
          <a:blip r:embed="rId4" cstate="print"/>
          <a:srcRect/>
          <a:stretch>
            <a:fillRect/>
          </a:stretch>
        </p:blipFill>
        <p:spPr bwMode="auto">
          <a:xfrm>
            <a:off x="1524000" y="4038600"/>
            <a:ext cx="5978525" cy="838200"/>
          </a:xfrm>
          <a:prstGeom prst="rect">
            <a:avLst/>
          </a:prstGeom>
          <a:noFill/>
          <a:ln w="9525">
            <a:noFill/>
            <a:miter lim="800000"/>
            <a:headEnd/>
            <a:tailEnd/>
          </a:ln>
        </p:spPr>
      </p:pic>
      <p:pic>
        <p:nvPicPr>
          <p:cNvPr id="51206" name="Picture 4"/>
          <p:cNvPicPr>
            <a:picLocks noChangeAspect="1" noChangeArrowheads="1"/>
          </p:cNvPicPr>
          <p:nvPr/>
        </p:nvPicPr>
        <p:blipFill>
          <a:blip r:embed="rId5" cstate="print"/>
          <a:srcRect/>
          <a:stretch>
            <a:fillRect/>
          </a:stretch>
        </p:blipFill>
        <p:spPr bwMode="auto">
          <a:xfrm>
            <a:off x="1752600" y="5257800"/>
            <a:ext cx="5562600" cy="1022350"/>
          </a:xfrm>
          <a:prstGeom prst="rect">
            <a:avLst/>
          </a:prstGeom>
          <a:noFill/>
          <a:ln w="9525">
            <a:noFill/>
            <a:miter lim="800000"/>
            <a:headEnd/>
            <a:tailEnd/>
          </a:ln>
        </p:spPr>
      </p:pic>
      <p:sp>
        <p:nvSpPr>
          <p:cNvPr id="7" name="L-Shape 6"/>
          <p:cNvSpPr/>
          <p:nvPr/>
        </p:nvSpPr>
        <p:spPr>
          <a:xfrm rot="8134650">
            <a:off x="1273175" y="2800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L-Shape 7"/>
          <p:cNvSpPr/>
          <p:nvPr/>
        </p:nvSpPr>
        <p:spPr>
          <a:xfrm rot="8134650">
            <a:off x="2644775" y="2800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L-Shape 8"/>
          <p:cNvSpPr/>
          <p:nvPr/>
        </p:nvSpPr>
        <p:spPr>
          <a:xfrm rot="8134650">
            <a:off x="3787775" y="2724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L-Shape 9"/>
          <p:cNvSpPr/>
          <p:nvPr/>
        </p:nvSpPr>
        <p:spPr>
          <a:xfrm rot="8134650">
            <a:off x="5921375" y="2647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L-Shape 10"/>
          <p:cNvSpPr/>
          <p:nvPr/>
        </p:nvSpPr>
        <p:spPr>
          <a:xfrm rot="8134650">
            <a:off x="7369175" y="2571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L-Shape 11"/>
          <p:cNvSpPr/>
          <p:nvPr/>
        </p:nvSpPr>
        <p:spPr>
          <a:xfrm rot="8134650">
            <a:off x="3254375" y="4171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L-Shape 12"/>
          <p:cNvSpPr/>
          <p:nvPr/>
        </p:nvSpPr>
        <p:spPr>
          <a:xfrm rot="8134650">
            <a:off x="5311775" y="4095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L-Shape 13"/>
          <p:cNvSpPr/>
          <p:nvPr/>
        </p:nvSpPr>
        <p:spPr>
          <a:xfrm rot="8134650">
            <a:off x="6835775" y="4019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L-Shape 14"/>
          <p:cNvSpPr/>
          <p:nvPr/>
        </p:nvSpPr>
        <p:spPr>
          <a:xfrm rot="8134650">
            <a:off x="1577975" y="5543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L-Shape 15"/>
          <p:cNvSpPr/>
          <p:nvPr/>
        </p:nvSpPr>
        <p:spPr>
          <a:xfrm rot="8134650">
            <a:off x="2797175" y="5467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L-Shape 16"/>
          <p:cNvSpPr/>
          <p:nvPr/>
        </p:nvSpPr>
        <p:spPr>
          <a:xfrm rot="8134650">
            <a:off x="4321175" y="5467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TextBox 17"/>
          <p:cNvSpPr txBox="1">
            <a:spLocks noChangeArrowheads="1"/>
          </p:cNvSpPr>
          <p:nvPr/>
        </p:nvSpPr>
        <p:spPr bwMode="auto">
          <a:xfrm>
            <a:off x="3657600" y="3429000"/>
            <a:ext cx="1295400" cy="523875"/>
          </a:xfrm>
          <a:prstGeom prst="rect">
            <a:avLst/>
          </a:prstGeom>
          <a:noFill/>
          <a:ln w="9525">
            <a:noFill/>
            <a:miter lim="800000"/>
            <a:headEnd/>
            <a:tailEnd/>
          </a:ln>
        </p:spPr>
        <p:txBody>
          <a:bodyPr>
            <a:spAutoFit/>
          </a:bodyPr>
          <a:lstStyle/>
          <a:p>
            <a:r>
              <a:rPr lang="en-US" sz="2800">
                <a:solidFill>
                  <a:srgbClr val="FF0000"/>
                </a:solidFill>
              </a:rPr>
              <a:t>CWS 5</a:t>
            </a:r>
          </a:p>
        </p:txBody>
      </p:sp>
      <p:sp>
        <p:nvSpPr>
          <p:cNvPr id="19" name="TextBox 18"/>
          <p:cNvSpPr txBox="1">
            <a:spLocks noChangeArrowheads="1"/>
          </p:cNvSpPr>
          <p:nvPr/>
        </p:nvSpPr>
        <p:spPr bwMode="auto">
          <a:xfrm>
            <a:off x="3733800" y="4724400"/>
            <a:ext cx="1295400" cy="523875"/>
          </a:xfrm>
          <a:prstGeom prst="rect">
            <a:avLst/>
          </a:prstGeom>
          <a:noFill/>
          <a:ln w="9525">
            <a:noFill/>
            <a:miter lim="800000"/>
            <a:headEnd/>
            <a:tailEnd/>
          </a:ln>
        </p:spPr>
        <p:txBody>
          <a:bodyPr>
            <a:spAutoFit/>
          </a:bodyPr>
          <a:lstStyle/>
          <a:p>
            <a:r>
              <a:rPr lang="en-US" sz="2800">
                <a:solidFill>
                  <a:srgbClr val="FF0000"/>
                </a:solidFill>
              </a:rPr>
              <a:t>CWS 3</a:t>
            </a:r>
          </a:p>
        </p:txBody>
      </p:sp>
      <p:sp>
        <p:nvSpPr>
          <p:cNvPr id="20" name="TextBox 19"/>
          <p:cNvSpPr txBox="1">
            <a:spLocks noChangeArrowheads="1"/>
          </p:cNvSpPr>
          <p:nvPr/>
        </p:nvSpPr>
        <p:spPr bwMode="auto">
          <a:xfrm>
            <a:off x="3810000" y="6096000"/>
            <a:ext cx="1295400" cy="523875"/>
          </a:xfrm>
          <a:prstGeom prst="rect">
            <a:avLst/>
          </a:prstGeom>
          <a:noFill/>
          <a:ln w="9525">
            <a:noFill/>
            <a:miter lim="800000"/>
            <a:headEnd/>
            <a:tailEnd/>
          </a:ln>
        </p:spPr>
        <p:txBody>
          <a:bodyPr>
            <a:spAutoFit/>
          </a:bodyPr>
          <a:lstStyle/>
          <a:p>
            <a:r>
              <a:rPr lang="en-US" sz="2800">
                <a:solidFill>
                  <a:srgbClr val="FF0000"/>
                </a:solidFill>
              </a:rPr>
              <a:t>CWS 3</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Scale>
                                      <p:cBhvr>
                                        <p:cTn id="1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8"/>
                                        </p:tgtEl>
                                        <p:attrNameLst>
                                          <p:attrName>ppt_x</p:attrName>
                                          <p:attrName>ppt_y</p:attrName>
                                        </p:attrNameLst>
                                      </p:cBhvr>
                                    </p:animMotion>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Scale>
                                      <p:cBhvr>
                                        <p:cTn id="2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
                                        </p:tgtEl>
                                        <p:attrNameLst>
                                          <p:attrName>ppt_x</p:attrName>
                                          <p:attrName>ppt_y</p:attrName>
                                        </p:attrNameLst>
                                      </p:cBhvr>
                                    </p:animMotion>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Scale>
                                      <p:cBhvr>
                                        <p:cTn id="2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0"/>
                                        </p:tgtEl>
                                        <p:attrNameLst>
                                          <p:attrName>ppt_x</p:attrName>
                                          <p:attrName>ppt_y</p:attrName>
                                        </p:attrNameLst>
                                      </p:cBhvr>
                                    </p:animMotion>
                                    <p:animEffect transition="in" filter="fade">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1"/>
                                        </p:tgtEl>
                                        <p:attrNameLst>
                                          <p:attrName>ppt_x</p:attrName>
                                          <p:attrName>ppt_y</p:attrName>
                                        </p:attrNameLst>
                                      </p:cBhvr>
                                    </p:animMotion>
                                    <p:animEffect transition="in" filter="fade">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Scale>
                                      <p:cBhvr>
                                        <p:cTn id="4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2"/>
                                        </p:tgtEl>
                                        <p:attrNameLst>
                                          <p:attrName>ppt_x</p:attrName>
                                          <p:attrName>ppt_y</p:attrName>
                                        </p:attrNameLst>
                                      </p:cBhvr>
                                    </p:animMotion>
                                    <p:animEffect transition="in" filter="fade">
                                      <p:cBhvr>
                                        <p:cTn id="51" dur="1000"/>
                                        <p:tgtEl>
                                          <p:spTgt spid="12"/>
                                        </p:tgtEl>
                                      </p:cBhvr>
                                    </p:animEffect>
                                  </p:childTnLst>
                                </p:cTn>
                              </p:par>
                              <p:par>
                                <p:cTn id="52" presetID="52"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Scale>
                                      <p:cBhvr>
                                        <p:cTn id="5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3"/>
                                        </p:tgtEl>
                                        <p:attrNameLst>
                                          <p:attrName>ppt_x</p:attrName>
                                          <p:attrName>ppt_y</p:attrName>
                                        </p:attrNameLst>
                                      </p:cBhvr>
                                    </p:animMotion>
                                    <p:animEffect transition="in" filter="fade">
                                      <p:cBhvr>
                                        <p:cTn id="56" dur="1000"/>
                                        <p:tgtEl>
                                          <p:spTgt spid="13"/>
                                        </p:tgtEl>
                                      </p:cBhvr>
                                    </p:animEffect>
                                  </p:childTnLst>
                                </p:cTn>
                              </p:par>
                              <p:par>
                                <p:cTn id="57" presetID="52"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Scale>
                                      <p:cBhvr>
                                        <p:cTn id="5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4"/>
                                        </p:tgtEl>
                                        <p:attrNameLst>
                                          <p:attrName>ppt_x</p:attrName>
                                          <p:attrName>ppt_y</p:attrName>
                                        </p:attrNameLst>
                                      </p:cBhvr>
                                    </p:animMotion>
                                    <p:animEffect transition="in" filter="fade">
                                      <p:cBhvr>
                                        <p:cTn id="61" dur="10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52" presetClass="entr" presetSubtype="0" fill="hold" grpId="0" nodeType="clickEffect">
                                  <p:stCondLst>
                                    <p:cond delay="0"/>
                                  </p:stCondLst>
                                  <p:childTnLst>
                                    <p:set>
                                      <p:cBhvr>
                                        <p:cTn id="65" dur="1" fill="hold">
                                          <p:stCondLst>
                                            <p:cond delay="0"/>
                                          </p:stCondLst>
                                        </p:cTn>
                                        <p:tgtEl>
                                          <p:spTgt spid="19"/>
                                        </p:tgtEl>
                                        <p:attrNameLst>
                                          <p:attrName>style.visibility</p:attrName>
                                        </p:attrNameLst>
                                      </p:cBhvr>
                                      <p:to>
                                        <p:strVal val="visible"/>
                                      </p:to>
                                    </p:set>
                                    <p:animScale>
                                      <p:cBhvr>
                                        <p:cTn id="6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9"/>
                                        </p:tgtEl>
                                        <p:attrNameLst>
                                          <p:attrName>ppt_x</p:attrName>
                                          <p:attrName>ppt_y</p:attrName>
                                        </p:attrNameLst>
                                      </p:cBhvr>
                                    </p:animMotion>
                                    <p:animEffect transition="in" filter="fade">
                                      <p:cBhvr>
                                        <p:cTn id="68" dur="10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52" presetClass="entr" presetSubtype="0"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Scale>
                                      <p:cBhvr>
                                        <p:cTn id="7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5"/>
                                        </p:tgtEl>
                                        <p:attrNameLst>
                                          <p:attrName>ppt_x</p:attrName>
                                          <p:attrName>ppt_y</p:attrName>
                                        </p:attrNameLst>
                                      </p:cBhvr>
                                    </p:animMotion>
                                    <p:animEffect transition="in" filter="fade">
                                      <p:cBhvr>
                                        <p:cTn id="75" dur="1000"/>
                                        <p:tgtEl>
                                          <p:spTgt spid="15"/>
                                        </p:tgtEl>
                                      </p:cBhvr>
                                    </p:animEffect>
                                  </p:childTnLst>
                                </p:cTn>
                              </p:par>
                              <p:par>
                                <p:cTn id="76" presetID="52" presetClass="entr" presetSubtype="0"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Scale>
                                      <p:cBhvr>
                                        <p:cTn id="7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6"/>
                                        </p:tgtEl>
                                        <p:attrNameLst>
                                          <p:attrName>ppt_x</p:attrName>
                                          <p:attrName>ppt_y</p:attrName>
                                        </p:attrNameLst>
                                      </p:cBhvr>
                                    </p:animMotion>
                                    <p:animEffect transition="in" filter="fade">
                                      <p:cBhvr>
                                        <p:cTn id="80" dur="1000"/>
                                        <p:tgtEl>
                                          <p:spTgt spid="16"/>
                                        </p:tgtEl>
                                      </p:cBhvr>
                                    </p:animEffect>
                                  </p:childTnLst>
                                </p:cTn>
                              </p:par>
                              <p:par>
                                <p:cTn id="81" presetID="52" presetClass="entr" presetSubtype="0" fill="hold" nodeType="withEffect">
                                  <p:stCondLst>
                                    <p:cond delay="0"/>
                                  </p:stCondLst>
                                  <p:childTnLst>
                                    <p:set>
                                      <p:cBhvr>
                                        <p:cTn id="82" dur="1" fill="hold">
                                          <p:stCondLst>
                                            <p:cond delay="0"/>
                                          </p:stCondLst>
                                        </p:cTn>
                                        <p:tgtEl>
                                          <p:spTgt spid="17"/>
                                        </p:tgtEl>
                                        <p:attrNameLst>
                                          <p:attrName>style.visibility</p:attrName>
                                        </p:attrNameLst>
                                      </p:cBhvr>
                                      <p:to>
                                        <p:strVal val="visible"/>
                                      </p:to>
                                    </p:set>
                                    <p:animScale>
                                      <p:cBhvr>
                                        <p:cTn id="8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7"/>
                                        </p:tgtEl>
                                        <p:attrNameLst>
                                          <p:attrName>ppt_x</p:attrName>
                                          <p:attrName>ppt_y</p:attrName>
                                        </p:attrNameLst>
                                      </p:cBhvr>
                                    </p:animMotion>
                                    <p:animEffect transition="in" filter="fade">
                                      <p:cBhvr>
                                        <p:cTn id="85" dur="1000"/>
                                        <p:tgtEl>
                                          <p:spTgt spid="17"/>
                                        </p:tgtEl>
                                      </p:cBhvr>
                                    </p:animEffect>
                                  </p:childTnLst>
                                </p:cTn>
                              </p:par>
                            </p:childTnLst>
                          </p:cTn>
                        </p:par>
                      </p:childTnLst>
                    </p:cTn>
                  </p:par>
                  <p:par>
                    <p:cTn id="86" fill="hold">
                      <p:stCondLst>
                        <p:cond delay="indefinite"/>
                      </p:stCondLst>
                      <p:childTnLst>
                        <p:par>
                          <p:cTn id="87" fill="hold">
                            <p:stCondLst>
                              <p:cond delay="0"/>
                            </p:stCondLst>
                            <p:childTnLst>
                              <p:par>
                                <p:cTn id="88" presetID="52" presetClass="entr" presetSubtype="0" fill="hold" grpId="0" nodeType="clickEffect">
                                  <p:stCondLst>
                                    <p:cond delay="0"/>
                                  </p:stCondLst>
                                  <p:childTnLst>
                                    <p:set>
                                      <p:cBhvr>
                                        <p:cTn id="89" dur="1" fill="hold">
                                          <p:stCondLst>
                                            <p:cond delay="0"/>
                                          </p:stCondLst>
                                        </p:cTn>
                                        <p:tgtEl>
                                          <p:spTgt spid="20"/>
                                        </p:tgtEl>
                                        <p:attrNameLst>
                                          <p:attrName>style.visibility</p:attrName>
                                        </p:attrNameLst>
                                      </p:cBhvr>
                                      <p:to>
                                        <p:strVal val="visible"/>
                                      </p:to>
                                    </p:set>
                                    <p:animScale>
                                      <p:cBhvr>
                                        <p:cTn id="9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20"/>
                                        </p:tgtEl>
                                        <p:attrNameLst>
                                          <p:attrName>ppt_x</p:attrName>
                                          <p:attrName>ppt_y</p:attrName>
                                        </p:attrNameLst>
                                      </p:cBhvr>
                                    </p:animMotion>
                                    <p:animEffect transition="in" filter="fade">
                                      <p:cBhvr>
                                        <p:cTn id="9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a:defRPr/>
            </a:pPr>
            <a:r>
              <a:rPr lang="en-US" dirty="0" smtClean="0"/>
              <a:t>Rules for Scoring</a:t>
            </a:r>
            <a:br>
              <a:rPr lang="en-US" dirty="0" smtClean="0"/>
            </a:br>
            <a:r>
              <a:rPr lang="en-US" sz="2800" dirty="0" smtClean="0"/>
              <a:t>See Handout for Details</a:t>
            </a:r>
            <a:endParaRPr lang="en-US" dirty="0"/>
          </a:p>
        </p:txBody>
      </p:sp>
      <p:sp>
        <p:nvSpPr>
          <p:cNvPr id="52227" name="Content Placeholder 2"/>
          <p:cNvSpPr>
            <a:spLocks noGrp="1"/>
          </p:cNvSpPr>
          <p:nvPr>
            <p:ph idx="1"/>
          </p:nvPr>
        </p:nvSpPr>
        <p:spPr>
          <a:xfrm>
            <a:off x="457200" y="1600200"/>
            <a:ext cx="8229600" cy="1066800"/>
          </a:xfrm>
        </p:spPr>
        <p:txBody>
          <a:bodyPr/>
          <a:lstStyle/>
          <a:p>
            <a:r>
              <a:rPr lang="en-US" b="1" smtClean="0"/>
              <a:t>Capitalization: </a:t>
            </a:r>
            <a:r>
              <a:rPr lang="en-US" smtClean="0"/>
              <a:t>Beginning of sentences, proper nouns counted, incorrectly capitalized are incorrect</a:t>
            </a:r>
          </a:p>
          <a:p>
            <a:pPr>
              <a:buFont typeface="Wingdings" pitchFamily="2" charset="2"/>
              <a:buNone/>
            </a:pPr>
            <a:endParaRPr lang="en-US" smtClean="0"/>
          </a:p>
        </p:txBody>
      </p:sp>
      <p:pic>
        <p:nvPicPr>
          <p:cNvPr id="52228" name="Picture 4"/>
          <p:cNvPicPr>
            <a:picLocks noChangeAspect="1" noChangeArrowheads="1"/>
          </p:cNvPicPr>
          <p:nvPr/>
        </p:nvPicPr>
        <p:blipFill>
          <a:blip r:embed="rId3" cstate="print"/>
          <a:srcRect/>
          <a:stretch>
            <a:fillRect/>
          </a:stretch>
        </p:blipFill>
        <p:spPr bwMode="auto">
          <a:xfrm>
            <a:off x="1600200" y="2895600"/>
            <a:ext cx="5562600" cy="1022350"/>
          </a:xfrm>
          <a:prstGeom prst="rect">
            <a:avLst/>
          </a:prstGeom>
          <a:noFill/>
          <a:ln w="9525">
            <a:noFill/>
            <a:miter lim="800000"/>
            <a:headEnd/>
            <a:tailEnd/>
          </a:ln>
        </p:spPr>
      </p:pic>
      <p:sp>
        <p:nvSpPr>
          <p:cNvPr id="15" name="L-Shape 14"/>
          <p:cNvSpPr/>
          <p:nvPr/>
        </p:nvSpPr>
        <p:spPr>
          <a:xfrm rot="8134650">
            <a:off x="1425575" y="3181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L-Shape 15"/>
          <p:cNvSpPr/>
          <p:nvPr/>
        </p:nvSpPr>
        <p:spPr>
          <a:xfrm rot="8134650">
            <a:off x="2644775" y="3105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L-Shape 16"/>
          <p:cNvSpPr/>
          <p:nvPr/>
        </p:nvSpPr>
        <p:spPr>
          <a:xfrm rot="8134650">
            <a:off x="4168775" y="3105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TextBox 19"/>
          <p:cNvSpPr txBox="1">
            <a:spLocks noChangeArrowheads="1"/>
          </p:cNvSpPr>
          <p:nvPr/>
        </p:nvSpPr>
        <p:spPr bwMode="auto">
          <a:xfrm>
            <a:off x="3657600" y="3733800"/>
            <a:ext cx="1295400" cy="523875"/>
          </a:xfrm>
          <a:prstGeom prst="rect">
            <a:avLst/>
          </a:prstGeom>
          <a:noFill/>
          <a:ln w="9525">
            <a:noFill/>
            <a:miter lim="800000"/>
            <a:headEnd/>
            <a:tailEnd/>
          </a:ln>
        </p:spPr>
        <p:txBody>
          <a:bodyPr>
            <a:spAutoFit/>
          </a:bodyPr>
          <a:lstStyle/>
          <a:p>
            <a:r>
              <a:rPr lang="en-US" sz="2800">
                <a:solidFill>
                  <a:srgbClr val="FF0000"/>
                </a:solidFill>
              </a:rPr>
              <a:t>CWS 3</a:t>
            </a:r>
          </a:p>
        </p:txBody>
      </p:sp>
      <p:pic>
        <p:nvPicPr>
          <p:cNvPr id="52233" name="Picture 2"/>
          <p:cNvPicPr>
            <a:picLocks noChangeAspect="1" noChangeArrowheads="1"/>
          </p:cNvPicPr>
          <p:nvPr/>
        </p:nvPicPr>
        <p:blipFill>
          <a:blip r:embed="rId4" cstate="print"/>
          <a:srcRect/>
          <a:stretch>
            <a:fillRect/>
          </a:stretch>
        </p:blipFill>
        <p:spPr bwMode="auto">
          <a:xfrm>
            <a:off x="1295400" y="4495800"/>
            <a:ext cx="6437313" cy="914400"/>
          </a:xfrm>
          <a:prstGeom prst="rect">
            <a:avLst/>
          </a:prstGeom>
          <a:noFill/>
          <a:ln w="9525" algn="in">
            <a:noFill/>
            <a:miter lim="800000"/>
            <a:headEnd/>
            <a:tailEnd/>
          </a:ln>
        </p:spPr>
      </p:pic>
      <p:sp>
        <p:nvSpPr>
          <p:cNvPr id="22" name="L-Shape 21"/>
          <p:cNvSpPr/>
          <p:nvPr/>
        </p:nvSpPr>
        <p:spPr>
          <a:xfrm rot="8134650">
            <a:off x="1044575" y="4629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L-Shape 22"/>
          <p:cNvSpPr/>
          <p:nvPr/>
        </p:nvSpPr>
        <p:spPr>
          <a:xfrm rot="8134650">
            <a:off x="2263775" y="4705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L-Shape 23"/>
          <p:cNvSpPr/>
          <p:nvPr/>
        </p:nvSpPr>
        <p:spPr>
          <a:xfrm rot="8134650">
            <a:off x="3406775" y="4705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L-Shape 24"/>
          <p:cNvSpPr/>
          <p:nvPr/>
        </p:nvSpPr>
        <p:spPr>
          <a:xfrm rot="8134650">
            <a:off x="4473575" y="4629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TextBox 25"/>
          <p:cNvSpPr txBox="1">
            <a:spLocks noChangeArrowheads="1"/>
          </p:cNvSpPr>
          <p:nvPr/>
        </p:nvSpPr>
        <p:spPr bwMode="auto">
          <a:xfrm>
            <a:off x="3581400" y="5562600"/>
            <a:ext cx="1295400" cy="523875"/>
          </a:xfrm>
          <a:prstGeom prst="rect">
            <a:avLst/>
          </a:prstGeom>
          <a:noFill/>
          <a:ln w="9525">
            <a:noFill/>
            <a:miter lim="800000"/>
            <a:headEnd/>
            <a:tailEnd/>
          </a:ln>
        </p:spPr>
        <p:txBody>
          <a:bodyPr>
            <a:spAutoFit/>
          </a:bodyPr>
          <a:lstStyle/>
          <a:p>
            <a:r>
              <a:rPr lang="en-US" sz="2800">
                <a:solidFill>
                  <a:srgbClr val="FF0000"/>
                </a:solidFill>
              </a:rPr>
              <a:t>CWS 4</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
                                        </p:tgtEl>
                                        <p:attrNameLst>
                                          <p:attrName>ppt_x</p:attrName>
                                          <p:attrName>ppt_y</p:attrName>
                                        </p:attrNameLst>
                                      </p:cBhvr>
                                    </p:animMotion>
                                    <p:animEffect transition="in" filter="fade">
                                      <p:cBhvr>
                                        <p:cTn id="9" dur="1000"/>
                                        <p:tgtEl>
                                          <p:spTgt spid="15"/>
                                        </p:tgtEl>
                                      </p:cBhvr>
                                    </p:animEffect>
                                  </p:childTnLst>
                                </p:cTn>
                              </p:par>
                              <p:par>
                                <p:cTn id="10" presetID="5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Scale>
                                      <p:cBhvr>
                                        <p:cTn id="1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6"/>
                                        </p:tgtEl>
                                        <p:attrNameLst>
                                          <p:attrName>ppt_x</p:attrName>
                                          <p:attrName>ppt_y</p:attrName>
                                        </p:attrNameLst>
                                      </p:cBhvr>
                                    </p:animMotion>
                                    <p:animEffect transition="in" filter="fade">
                                      <p:cBhvr>
                                        <p:cTn id="14" dur="1000"/>
                                        <p:tgtEl>
                                          <p:spTgt spid="16"/>
                                        </p:tgtEl>
                                      </p:cBhvr>
                                    </p:animEffect>
                                  </p:childTnLst>
                                </p:cTn>
                              </p:par>
                              <p:par>
                                <p:cTn id="15" presetID="52"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Scale>
                                      <p:cBhvr>
                                        <p:cTn id="1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7"/>
                                        </p:tgtEl>
                                        <p:attrNameLst>
                                          <p:attrName>ppt_x</p:attrName>
                                          <p:attrName>ppt_y</p:attrName>
                                        </p:attrNameLst>
                                      </p:cBhvr>
                                    </p:animMotion>
                                    <p:animEffect transition="in" filter="fade">
                                      <p:cBhvr>
                                        <p:cTn id="19" dur="10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Scale>
                                      <p:cBhvr>
                                        <p:cTn id="24"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0"/>
                                        </p:tgtEl>
                                        <p:attrNameLst>
                                          <p:attrName>ppt_x</p:attrName>
                                          <p:attrName>ppt_y</p:attrName>
                                        </p:attrNameLst>
                                      </p:cBhvr>
                                    </p:animMotion>
                                    <p:animEffect transition="in" filter="fade">
                                      <p:cBhvr>
                                        <p:cTn id="26" dur="10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52"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Scale>
                                      <p:cBhvr>
                                        <p:cTn id="3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2"/>
                                        </p:tgtEl>
                                        <p:attrNameLst>
                                          <p:attrName>ppt_x</p:attrName>
                                          <p:attrName>ppt_y</p:attrName>
                                        </p:attrNameLst>
                                      </p:cBhvr>
                                    </p:animMotion>
                                    <p:animEffect transition="in" filter="fade">
                                      <p:cBhvr>
                                        <p:cTn id="33" dur="1000"/>
                                        <p:tgtEl>
                                          <p:spTgt spid="22"/>
                                        </p:tgtEl>
                                      </p:cBhvr>
                                    </p:animEffect>
                                  </p:childTnLst>
                                </p:cTn>
                              </p:par>
                              <p:par>
                                <p:cTn id="34" presetID="52"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Scale>
                                      <p:cBhvr>
                                        <p:cTn id="3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3"/>
                                        </p:tgtEl>
                                        <p:attrNameLst>
                                          <p:attrName>ppt_x</p:attrName>
                                          <p:attrName>ppt_y</p:attrName>
                                        </p:attrNameLst>
                                      </p:cBhvr>
                                    </p:animMotion>
                                    <p:animEffect transition="in" filter="fade">
                                      <p:cBhvr>
                                        <p:cTn id="38" dur="1000"/>
                                        <p:tgtEl>
                                          <p:spTgt spid="23"/>
                                        </p:tgtEl>
                                      </p:cBhvr>
                                    </p:animEffect>
                                  </p:childTnLst>
                                </p:cTn>
                              </p:par>
                              <p:par>
                                <p:cTn id="39" presetID="52"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Scale>
                                      <p:cBhvr>
                                        <p:cTn id="4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4"/>
                                        </p:tgtEl>
                                        <p:attrNameLst>
                                          <p:attrName>ppt_x</p:attrName>
                                          <p:attrName>ppt_y</p:attrName>
                                        </p:attrNameLst>
                                      </p:cBhvr>
                                    </p:animMotion>
                                    <p:animEffect transition="in" filter="fade">
                                      <p:cBhvr>
                                        <p:cTn id="43" dur="1000"/>
                                        <p:tgtEl>
                                          <p:spTgt spid="24"/>
                                        </p:tgtEl>
                                      </p:cBhvr>
                                    </p:animEffect>
                                  </p:childTnLst>
                                </p:cTn>
                              </p:par>
                              <p:par>
                                <p:cTn id="44" presetID="52" presetClass="entr" presetSubtype="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Scale>
                                      <p:cBhvr>
                                        <p:cTn id="4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5"/>
                                        </p:tgtEl>
                                        <p:attrNameLst>
                                          <p:attrName>ppt_x</p:attrName>
                                          <p:attrName>ppt_y</p:attrName>
                                        </p:attrNameLst>
                                      </p:cBhvr>
                                    </p:animMotion>
                                    <p:animEffect transition="in" filter="fade">
                                      <p:cBhvr>
                                        <p:cTn id="48" dur="100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52" presetClass="entr" presetSubtype="0"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Scale>
                                      <p:cBhvr>
                                        <p:cTn id="53"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26"/>
                                        </p:tgtEl>
                                        <p:attrNameLst>
                                          <p:attrName>ppt_x</p:attrName>
                                          <p:attrName>ppt_y</p:attrName>
                                        </p:attrNameLst>
                                      </p:cBhvr>
                                    </p:animMotion>
                                    <p:animEffect transition="in" filter="fade">
                                      <p:cBhvr>
                                        <p:cTn id="55"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p:cNvSpPr>
            <a:spLocks noGrp="1"/>
          </p:cNvSpPr>
          <p:nvPr>
            <p:ph type="title"/>
          </p:nvPr>
        </p:nvSpPr>
        <p:spPr/>
        <p:txBody>
          <a:bodyPr/>
          <a:lstStyle/>
          <a:p>
            <a:r>
              <a:rPr lang="en-US" sz="4000" smtClean="0"/>
              <a:t>Scoring the HWT Handwriting Screener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a:defRPr/>
            </a:pPr>
            <a:r>
              <a:rPr lang="en-US" dirty="0" smtClean="0"/>
              <a:t>Rules for Scoring</a:t>
            </a:r>
            <a:br>
              <a:rPr lang="en-US" dirty="0" smtClean="0"/>
            </a:br>
            <a:r>
              <a:rPr lang="en-US" sz="2800" dirty="0" smtClean="0"/>
              <a:t>See Handout for Details</a:t>
            </a:r>
            <a:endParaRPr lang="en-US" dirty="0"/>
          </a:p>
        </p:txBody>
      </p:sp>
      <p:sp>
        <p:nvSpPr>
          <p:cNvPr id="53251" name="Content Placeholder 2"/>
          <p:cNvSpPr>
            <a:spLocks noGrp="1"/>
          </p:cNvSpPr>
          <p:nvPr>
            <p:ph idx="1"/>
          </p:nvPr>
        </p:nvSpPr>
        <p:spPr>
          <a:xfrm>
            <a:off x="457200" y="1600200"/>
            <a:ext cx="8229600" cy="1524000"/>
          </a:xfrm>
        </p:spPr>
        <p:txBody>
          <a:bodyPr/>
          <a:lstStyle/>
          <a:p>
            <a:r>
              <a:rPr lang="en-US" b="1" smtClean="0"/>
              <a:t>Punctuation: </a:t>
            </a:r>
            <a:r>
              <a:rPr lang="en-US" smtClean="0"/>
              <a:t>At the end of sentences, commas not counted unless in a series, where they must be used correctly, other punctuation not  counted</a:t>
            </a:r>
          </a:p>
          <a:p>
            <a:pPr>
              <a:buFont typeface="Wingdings" pitchFamily="2" charset="2"/>
              <a:buNone/>
            </a:pPr>
            <a:endParaRPr lang="en-US" smtClean="0"/>
          </a:p>
        </p:txBody>
      </p:sp>
      <p:pic>
        <p:nvPicPr>
          <p:cNvPr id="53252" name="Picture 2"/>
          <p:cNvPicPr>
            <a:picLocks noChangeAspect="1" noChangeArrowheads="1"/>
          </p:cNvPicPr>
          <p:nvPr/>
        </p:nvPicPr>
        <p:blipFill>
          <a:blip r:embed="rId3" cstate="print"/>
          <a:srcRect/>
          <a:stretch>
            <a:fillRect/>
          </a:stretch>
        </p:blipFill>
        <p:spPr bwMode="auto">
          <a:xfrm>
            <a:off x="1219200" y="3048000"/>
            <a:ext cx="6686550" cy="1181100"/>
          </a:xfrm>
          <a:prstGeom prst="rect">
            <a:avLst/>
          </a:prstGeom>
          <a:noFill/>
          <a:ln w="9525">
            <a:noFill/>
            <a:miter lim="800000"/>
            <a:headEnd/>
            <a:tailEnd/>
          </a:ln>
        </p:spPr>
      </p:pic>
      <p:pic>
        <p:nvPicPr>
          <p:cNvPr id="53253" name="Picture 3"/>
          <p:cNvPicPr>
            <a:picLocks noChangeAspect="1" noChangeArrowheads="1"/>
          </p:cNvPicPr>
          <p:nvPr/>
        </p:nvPicPr>
        <p:blipFill>
          <a:blip r:embed="rId4" cstate="print"/>
          <a:srcRect/>
          <a:stretch>
            <a:fillRect/>
          </a:stretch>
        </p:blipFill>
        <p:spPr bwMode="auto">
          <a:xfrm>
            <a:off x="1066800" y="4724400"/>
            <a:ext cx="6705600" cy="1233488"/>
          </a:xfrm>
          <a:prstGeom prst="rect">
            <a:avLst/>
          </a:prstGeom>
          <a:noFill/>
          <a:ln w="9525">
            <a:noFill/>
            <a:miter lim="800000"/>
            <a:headEnd/>
            <a:tailEnd/>
          </a:ln>
        </p:spPr>
      </p:pic>
      <p:sp>
        <p:nvSpPr>
          <p:cNvPr id="6" name="L-Shape 5"/>
          <p:cNvSpPr/>
          <p:nvPr/>
        </p:nvSpPr>
        <p:spPr>
          <a:xfrm rot="8134650">
            <a:off x="968375" y="3257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L-Shape 6"/>
          <p:cNvSpPr/>
          <p:nvPr/>
        </p:nvSpPr>
        <p:spPr>
          <a:xfrm rot="8134650">
            <a:off x="2263775" y="3181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L-Shape 7"/>
          <p:cNvSpPr/>
          <p:nvPr/>
        </p:nvSpPr>
        <p:spPr>
          <a:xfrm rot="8134650">
            <a:off x="3482975" y="3105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L-Shape 8"/>
          <p:cNvSpPr/>
          <p:nvPr/>
        </p:nvSpPr>
        <p:spPr>
          <a:xfrm rot="8134650">
            <a:off x="4092575" y="3028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L-Shape 9"/>
          <p:cNvSpPr/>
          <p:nvPr/>
        </p:nvSpPr>
        <p:spPr>
          <a:xfrm rot="8134650">
            <a:off x="4625975" y="3028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L-Shape 10"/>
          <p:cNvSpPr/>
          <p:nvPr/>
        </p:nvSpPr>
        <p:spPr>
          <a:xfrm rot="8134650">
            <a:off x="5692775" y="3028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L-Shape 11"/>
          <p:cNvSpPr/>
          <p:nvPr/>
        </p:nvSpPr>
        <p:spPr>
          <a:xfrm rot="8134650">
            <a:off x="6683375" y="3028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L-Shape 12"/>
          <p:cNvSpPr/>
          <p:nvPr/>
        </p:nvSpPr>
        <p:spPr>
          <a:xfrm rot="8134650">
            <a:off x="7521575" y="2952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L-Shape 13"/>
          <p:cNvSpPr/>
          <p:nvPr/>
        </p:nvSpPr>
        <p:spPr>
          <a:xfrm rot="8134650">
            <a:off x="1044575" y="3790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L-Shape 14"/>
          <p:cNvSpPr/>
          <p:nvPr/>
        </p:nvSpPr>
        <p:spPr>
          <a:xfrm rot="8134650">
            <a:off x="1806575" y="3714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L-Shape 15"/>
          <p:cNvSpPr/>
          <p:nvPr/>
        </p:nvSpPr>
        <p:spPr>
          <a:xfrm rot="8134650">
            <a:off x="3025775" y="3714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L-Shape 16"/>
          <p:cNvSpPr/>
          <p:nvPr/>
        </p:nvSpPr>
        <p:spPr>
          <a:xfrm rot="8134650">
            <a:off x="3635375" y="3638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TextBox 17"/>
          <p:cNvSpPr txBox="1">
            <a:spLocks noChangeArrowheads="1"/>
          </p:cNvSpPr>
          <p:nvPr/>
        </p:nvSpPr>
        <p:spPr bwMode="auto">
          <a:xfrm>
            <a:off x="3657600" y="4191000"/>
            <a:ext cx="1295400" cy="523875"/>
          </a:xfrm>
          <a:prstGeom prst="rect">
            <a:avLst/>
          </a:prstGeom>
          <a:noFill/>
          <a:ln w="9525">
            <a:noFill/>
            <a:miter lim="800000"/>
            <a:headEnd/>
            <a:tailEnd/>
          </a:ln>
        </p:spPr>
        <p:txBody>
          <a:bodyPr>
            <a:spAutoFit/>
          </a:bodyPr>
          <a:lstStyle/>
          <a:p>
            <a:r>
              <a:rPr lang="en-US" sz="2800">
                <a:solidFill>
                  <a:srgbClr val="FF0000"/>
                </a:solidFill>
              </a:rPr>
              <a:t>CWS 12</a:t>
            </a:r>
          </a:p>
        </p:txBody>
      </p:sp>
      <p:sp>
        <p:nvSpPr>
          <p:cNvPr id="20" name="L-Shape 19"/>
          <p:cNvSpPr/>
          <p:nvPr/>
        </p:nvSpPr>
        <p:spPr>
          <a:xfrm rot="8134650">
            <a:off x="815975" y="4933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L-Shape 20"/>
          <p:cNvSpPr/>
          <p:nvPr/>
        </p:nvSpPr>
        <p:spPr>
          <a:xfrm rot="8134650">
            <a:off x="2035175" y="4857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L-Shape 21"/>
          <p:cNvSpPr/>
          <p:nvPr/>
        </p:nvSpPr>
        <p:spPr>
          <a:xfrm rot="8134650">
            <a:off x="3178175" y="4857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L-Shape 22"/>
          <p:cNvSpPr/>
          <p:nvPr/>
        </p:nvSpPr>
        <p:spPr>
          <a:xfrm rot="8134650">
            <a:off x="3787775" y="4857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L-Shape 23"/>
          <p:cNvSpPr/>
          <p:nvPr/>
        </p:nvSpPr>
        <p:spPr>
          <a:xfrm rot="8134650">
            <a:off x="4473575" y="4781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L-Shape 24"/>
          <p:cNvSpPr/>
          <p:nvPr/>
        </p:nvSpPr>
        <p:spPr>
          <a:xfrm rot="8134650">
            <a:off x="5692775" y="4629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L-Shape 25"/>
          <p:cNvSpPr/>
          <p:nvPr/>
        </p:nvSpPr>
        <p:spPr>
          <a:xfrm rot="8134650">
            <a:off x="6683375" y="4629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L-Shape 27"/>
          <p:cNvSpPr/>
          <p:nvPr/>
        </p:nvSpPr>
        <p:spPr>
          <a:xfrm rot="8134650">
            <a:off x="2492375" y="5467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TextBox 28"/>
          <p:cNvSpPr txBox="1">
            <a:spLocks noChangeArrowheads="1"/>
          </p:cNvSpPr>
          <p:nvPr/>
        </p:nvSpPr>
        <p:spPr bwMode="auto">
          <a:xfrm>
            <a:off x="3581400" y="5867400"/>
            <a:ext cx="1295400" cy="523875"/>
          </a:xfrm>
          <a:prstGeom prst="rect">
            <a:avLst/>
          </a:prstGeom>
          <a:noFill/>
          <a:ln w="9525">
            <a:noFill/>
            <a:miter lim="800000"/>
            <a:headEnd/>
            <a:tailEnd/>
          </a:ln>
        </p:spPr>
        <p:txBody>
          <a:bodyPr>
            <a:spAutoFit/>
          </a:bodyPr>
          <a:lstStyle/>
          <a:p>
            <a:r>
              <a:rPr lang="en-US" sz="2800">
                <a:solidFill>
                  <a:srgbClr val="FF0000"/>
                </a:solidFill>
              </a:rPr>
              <a:t>CWS 8</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Scale>
                                      <p:cBhvr>
                                        <p:cTn id="2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gtEl>
                                        <p:attrNameLst>
                                          <p:attrName>ppt_x</p:attrName>
                                          <p:attrName>ppt_y</p:attrName>
                                        </p:attrNameLst>
                                      </p:cBhvr>
                                    </p:animMotion>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Scale>
                                      <p:cBhvr>
                                        <p:cTn id="3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0"/>
                                        </p:tgtEl>
                                        <p:attrNameLst>
                                          <p:attrName>ppt_x</p:attrName>
                                          <p:attrName>ppt_y</p:attrName>
                                        </p:attrNameLst>
                                      </p:cBhvr>
                                    </p:animMotion>
                                    <p:animEffect transition="in" filter="fade">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Scale>
                                      <p:cBhvr>
                                        <p:cTn id="4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1"/>
                                        </p:tgtEl>
                                        <p:attrNameLst>
                                          <p:attrName>ppt_x</p:attrName>
                                          <p:attrName>ppt_y</p:attrName>
                                        </p:attrNameLst>
                                      </p:cBhvr>
                                    </p:animMotion>
                                    <p:animEffect transition="in" filter="fade">
                                      <p:cBhvr>
                                        <p:cTn id="44" dur="1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Scale>
                                      <p:cBhvr>
                                        <p:cTn id="4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2"/>
                                        </p:tgtEl>
                                        <p:attrNameLst>
                                          <p:attrName>ppt_x</p:attrName>
                                          <p:attrName>ppt_y</p:attrName>
                                        </p:attrNameLst>
                                      </p:cBhvr>
                                    </p:animMotion>
                                    <p:animEffect transition="in" filter="fade">
                                      <p:cBhvr>
                                        <p:cTn id="51" dur="10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Scale>
                                      <p:cBhvr>
                                        <p:cTn id="56"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3"/>
                                        </p:tgtEl>
                                        <p:attrNameLst>
                                          <p:attrName>ppt_x</p:attrName>
                                          <p:attrName>ppt_y</p:attrName>
                                        </p:attrNameLst>
                                      </p:cBhvr>
                                    </p:animMotion>
                                    <p:animEffect transition="in" filter="fade">
                                      <p:cBhvr>
                                        <p:cTn id="58" dur="10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Scale>
                                      <p:cBhvr>
                                        <p:cTn id="6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4"/>
                                        </p:tgtEl>
                                        <p:attrNameLst>
                                          <p:attrName>ppt_x</p:attrName>
                                          <p:attrName>ppt_y</p:attrName>
                                        </p:attrNameLst>
                                      </p:cBhvr>
                                    </p:animMotion>
                                    <p:animEffect transition="in" filter="fade">
                                      <p:cBhvr>
                                        <p:cTn id="65" dur="10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nodeType="clickEffect">
                                  <p:stCondLst>
                                    <p:cond delay="0"/>
                                  </p:stCondLst>
                                  <p:childTnLst>
                                    <p:set>
                                      <p:cBhvr>
                                        <p:cTn id="69" dur="1" fill="hold">
                                          <p:stCondLst>
                                            <p:cond delay="0"/>
                                          </p:stCondLst>
                                        </p:cTn>
                                        <p:tgtEl>
                                          <p:spTgt spid="15"/>
                                        </p:tgtEl>
                                        <p:attrNameLst>
                                          <p:attrName>style.visibility</p:attrName>
                                        </p:attrNameLst>
                                      </p:cBhvr>
                                      <p:to>
                                        <p:strVal val="visible"/>
                                      </p:to>
                                    </p:set>
                                    <p:animScale>
                                      <p:cBhvr>
                                        <p:cTn id="7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15"/>
                                        </p:tgtEl>
                                        <p:attrNameLst>
                                          <p:attrName>ppt_x</p:attrName>
                                          <p:attrName>ppt_y</p:attrName>
                                        </p:attrNameLst>
                                      </p:cBhvr>
                                    </p:animMotion>
                                    <p:animEffect transition="in" filter="fade">
                                      <p:cBhvr>
                                        <p:cTn id="72" dur="10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52" presetClass="entr" presetSubtype="0" fill="hold" nodeType="clickEffect">
                                  <p:stCondLst>
                                    <p:cond delay="0"/>
                                  </p:stCondLst>
                                  <p:childTnLst>
                                    <p:set>
                                      <p:cBhvr>
                                        <p:cTn id="76" dur="1" fill="hold">
                                          <p:stCondLst>
                                            <p:cond delay="0"/>
                                          </p:stCondLst>
                                        </p:cTn>
                                        <p:tgtEl>
                                          <p:spTgt spid="16"/>
                                        </p:tgtEl>
                                        <p:attrNameLst>
                                          <p:attrName>style.visibility</p:attrName>
                                        </p:attrNameLst>
                                      </p:cBhvr>
                                      <p:to>
                                        <p:strVal val="visible"/>
                                      </p:to>
                                    </p:set>
                                    <p:animScale>
                                      <p:cBhvr>
                                        <p:cTn id="7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6"/>
                                        </p:tgtEl>
                                        <p:attrNameLst>
                                          <p:attrName>ppt_x</p:attrName>
                                          <p:attrName>ppt_y</p:attrName>
                                        </p:attrNameLst>
                                      </p:cBhvr>
                                    </p:animMotion>
                                    <p:animEffect transition="in" filter="fade">
                                      <p:cBhvr>
                                        <p:cTn id="79" dur="10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52" presetClass="entr" presetSubtype="0" fill="hold" nodeType="clickEffect">
                                  <p:stCondLst>
                                    <p:cond delay="0"/>
                                  </p:stCondLst>
                                  <p:childTnLst>
                                    <p:set>
                                      <p:cBhvr>
                                        <p:cTn id="83" dur="1" fill="hold">
                                          <p:stCondLst>
                                            <p:cond delay="0"/>
                                          </p:stCondLst>
                                        </p:cTn>
                                        <p:tgtEl>
                                          <p:spTgt spid="17"/>
                                        </p:tgtEl>
                                        <p:attrNameLst>
                                          <p:attrName>style.visibility</p:attrName>
                                        </p:attrNameLst>
                                      </p:cBhvr>
                                      <p:to>
                                        <p:strVal val="visible"/>
                                      </p:to>
                                    </p:set>
                                    <p:animScale>
                                      <p:cBhvr>
                                        <p:cTn id="84"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17"/>
                                        </p:tgtEl>
                                        <p:attrNameLst>
                                          <p:attrName>ppt_x</p:attrName>
                                          <p:attrName>ppt_y</p:attrName>
                                        </p:attrNameLst>
                                      </p:cBhvr>
                                    </p:animMotion>
                                    <p:animEffect transition="in" filter="fade">
                                      <p:cBhvr>
                                        <p:cTn id="86" dur="10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52" presetClass="entr" presetSubtype="0"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Scale>
                                      <p:cBhvr>
                                        <p:cTn id="91"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18"/>
                                        </p:tgtEl>
                                        <p:attrNameLst>
                                          <p:attrName>ppt_x</p:attrName>
                                          <p:attrName>ppt_y</p:attrName>
                                        </p:attrNameLst>
                                      </p:cBhvr>
                                    </p:animMotion>
                                    <p:animEffect transition="in" filter="fade">
                                      <p:cBhvr>
                                        <p:cTn id="93" dur="1000"/>
                                        <p:tgtEl>
                                          <p:spTgt spid="18"/>
                                        </p:tgtEl>
                                      </p:cBhvr>
                                    </p:animEffect>
                                  </p:childTnLst>
                                </p:cTn>
                              </p:par>
                            </p:childTnLst>
                          </p:cTn>
                        </p:par>
                      </p:childTnLst>
                    </p:cTn>
                  </p:par>
                  <p:par>
                    <p:cTn id="94" fill="hold">
                      <p:stCondLst>
                        <p:cond delay="indefinite"/>
                      </p:stCondLst>
                      <p:childTnLst>
                        <p:par>
                          <p:cTn id="95" fill="hold">
                            <p:stCondLst>
                              <p:cond delay="0"/>
                            </p:stCondLst>
                            <p:childTnLst>
                              <p:par>
                                <p:cTn id="96" presetID="52" presetClass="entr" presetSubtype="0" fill="hold" nodeType="clickEffect">
                                  <p:stCondLst>
                                    <p:cond delay="0"/>
                                  </p:stCondLst>
                                  <p:childTnLst>
                                    <p:set>
                                      <p:cBhvr>
                                        <p:cTn id="97" dur="1" fill="hold">
                                          <p:stCondLst>
                                            <p:cond delay="0"/>
                                          </p:stCondLst>
                                        </p:cTn>
                                        <p:tgtEl>
                                          <p:spTgt spid="20"/>
                                        </p:tgtEl>
                                        <p:attrNameLst>
                                          <p:attrName>style.visibility</p:attrName>
                                        </p:attrNameLst>
                                      </p:cBhvr>
                                      <p:to>
                                        <p:strVal val="visible"/>
                                      </p:to>
                                    </p:set>
                                    <p:animScale>
                                      <p:cBhvr>
                                        <p:cTn id="98"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9" dur="1000" decel="50000" fill="hold">
                                          <p:stCondLst>
                                            <p:cond delay="0"/>
                                          </p:stCondLst>
                                        </p:cTn>
                                        <p:tgtEl>
                                          <p:spTgt spid="20"/>
                                        </p:tgtEl>
                                        <p:attrNameLst>
                                          <p:attrName>ppt_x</p:attrName>
                                          <p:attrName>ppt_y</p:attrName>
                                        </p:attrNameLst>
                                      </p:cBhvr>
                                    </p:animMotion>
                                    <p:animEffect transition="in" filter="fade">
                                      <p:cBhvr>
                                        <p:cTn id="100" dur="1000"/>
                                        <p:tgtEl>
                                          <p:spTgt spid="20"/>
                                        </p:tgtEl>
                                      </p:cBhvr>
                                    </p:animEffect>
                                  </p:childTnLst>
                                </p:cTn>
                              </p:par>
                              <p:par>
                                <p:cTn id="101" presetID="52"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animScale>
                                      <p:cBhvr>
                                        <p:cTn id="10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1000" decel="50000" fill="hold">
                                          <p:stCondLst>
                                            <p:cond delay="0"/>
                                          </p:stCondLst>
                                        </p:cTn>
                                        <p:tgtEl>
                                          <p:spTgt spid="21"/>
                                        </p:tgtEl>
                                        <p:attrNameLst>
                                          <p:attrName>ppt_x</p:attrName>
                                          <p:attrName>ppt_y</p:attrName>
                                        </p:attrNameLst>
                                      </p:cBhvr>
                                    </p:animMotion>
                                    <p:animEffect transition="in" filter="fade">
                                      <p:cBhvr>
                                        <p:cTn id="105" dur="1000"/>
                                        <p:tgtEl>
                                          <p:spTgt spid="21"/>
                                        </p:tgtEl>
                                      </p:cBhvr>
                                    </p:animEffect>
                                  </p:childTnLst>
                                </p:cTn>
                              </p:par>
                              <p:par>
                                <p:cTn id="106" presetID="52" presetClass="entr" presetSubtype="0" fill="hold" nodeType="withEffect">
                                  <p:stCondLst>
                                    <p:cond delay="0"/>
                                  </p:stCondLst>
                                  <p:childTnLst>
                                    <p:set>
                                      <p:cBhvr>
                                        <p:cTn id="107" dur="1" fill="hold">
                                          <p:stCondLst>
                                            <p:cond delay="0"/>
                                          </p:stCondLst>
                                        </p:cTn>
                                        <p:tgtEl>
                                          <p:spTgt spid="22"/>
                                        </p:tgtEl>
                                        <p:attrNameLst>
                                          <p:attrName>style.visibility</p:attrName>
                                        </p:attrNameLst>
                                      </p:cBhvr>
                                      <p:to>
                                        <p:strVal val="visible"/>
                                      </p:to>
                                    </p:set>
                                    <p:animScale>
                                      <p:cBhvr>
                                        <p:cTn id="108"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9" dur="1000" decel="50000" fill="hold">
                                          <p:stCondLst>
                                            <p:cond delay="0"/>
                                          </p:stCondLst>
                                        </p:cTn>
                                        <p:tgtEl>
                                          <p:spTgt spid="22"/>
                                        </p:tgtEl>
                                        <p:attrNameLst>
                                          <p:attrName>ppt_x</p:attrName>
                                          <p:attrName>ppt_y</p:attrName>
                                        </p:attrNameLst>
                                      </p:cBhvr>
                                    </p:animMotion>
                                    <p:animEffect transition="in" filter="fade">
                                      <p:cBhvr>
                                        <p:cTn id="110" dur="1000"/>
                                        <p:tgtEl>
                                          <p:spTgt spid="22"/>
                                        </p:tgtEl>
                                      </p:cBhvr>
                                    </p:animEffect>
                                  </p:childTnLst>
                                </p:cTn>
                              </p:par>
                              <p:par>
                                <p:cTn id="111" presetID="52" presetClass="entr" presetSubtype="0" fill="hold" nodeType="withEffect">
                                  <p:stCondLst>
                                    <p:cond delay="0"/>
                                  </p:stCondLst>
                                  <p:childTnLst>
                                    <p:set>
                                      <p:cBhvr>
                                        <p:cTn id="112" dur="1" fill="hold">
                                          <p:stCondLst>
                                            <p:cond delay="0"/>
                                          </p:stCondLst>
                                        </p:cTn>
                                        <p:tgtEl>
                                          <p:spTgt spid="23"/>
                                        </p:tgtEl>
                                        <p:attrNameLst>
                                          <p:attrName>style.visibility</p:attrName>
                                        </p:attrNameLst>
                                      </p:cBhvr>
                                      <p:to>
                                        <p:strVal val="visible"/>
                                      </p:to>
                                    </p:set>
                                    <p:animScale>
                                      <p:cBhvr>
                                        <p:cTn id="11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4" dur="1000" decel="50000" fill="hold">
                                          <p:stCondLst>
                                            <p:cond delay="0"/>
                                          </p:stCondLst>
                                        </p:cTn>
                                        <p:tgtEl>
                                          <p:spTgt spid="23"/>
                                        </p:tgtEl>
                                        <p:attrNameLst>
                                          <p:attrName>ppt_x</p:attrName>
                                          <p:attrName>ppt_y</p:attrName>
                                        </p:attrNameLst>
                                      </p:cBhvr>
                                    </p:animMotion>
                                    <p:animEffect transition="in" filter="fade">
                                      <p:cBhvr>
                                        <p:cTn id="115" dur="1000"/>
                                        <p:tgtEl>
                                          <p:spTgt spid="23"/>
                                        </p:tgtEl>
                                      </p:cBhvr>
                                    </p:animEffect>
                                  </p:childTnLst>
                                </p:cTn>
                              </p:par>
                              <p:par>
                                <p:cTn id="116" presetID="52" presetClass="entr" presetSubtype="0" fill="hold" nodeType="withEffect">
                                  <p:stCondLst>
                                    <p:cond delay="0"/>
                                  </p:stCondLst>
                                  <p:childTnLst>
                                    <p:set>
                                      <p:cBhvr>
                                        <p:cTn id="117" dur="1" fill="hold">
                                          <p:stCondLst>
                                            <p:cond delay="0"/>
                                          </p:stCondLst>
                                        </p:cTn>
                                        <p:tgtEl>
                                          <p:spTgt spid="24"/>
                                        </p:tgtEl>
                                        <p:attrNameLst>
                                          <p:attrName>style.visibility</p:attrName>
                                        </p:attrNameLst>
                                      </p:cBhvr>
                                      <p:to>
                                        <p:strVal val="visible"/>
                                      </p:to>
                                    </p:set>
                                    <p:animScale>
                                      <p:cBhvr>
                                        <p:cTn id="11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24"/>
                                        </p:tgtEl>
                                        <p:attrNameLst>
                                          <p:attrName>ppt_x</p:attrName>
                                          <p:attrName>ppt_y</p:attrName>
                                        </p:attrNameLst>
                                      </p:cBhvr>
                                    </p:animMotion>
                                    <p:animEffect transition="in" filter="fade">
                                      <p:cBhvr>
                                        <p:cTn id="120" dur="1000"/>
                                        <p:tgtEl>
                                          <p:spTgt spid="24"/>
                                        </p:tgtEl>
                                      </p:cBhvr>
                                    </p:animEffect>
                                  </p:childTnLst>
                                </p:cTn>
                              </p:par>
                              <p:par>
                                <p:cTn id="121" presetID="52" presetClass="entr" presetSubtype="0" fill="hold" nodeType="withEffect">
                                  <p:stCondLst>
                                    <p:cond delay="0"/>
                                  </p:stCondLst>
                                  <p:childTnLst>
                                    <p:set>
                                      <p:cBhvr>
                                        <p:cTn id="122" dur="1" fill="hold">
                                          <p:stCondLst>
                                            <p:cond delay="0"/>
                                          </p:stCondLst>
                                        </p:cTn>
                                        <p:tgtEl>
                                          <p:spTgt spid="25"/>
                                        </p:tgtEl>
                                        <p:attrNameLst>
                                          <p:attrName>style.visibility</p:attrName>
                                        </p:attrNameLst>
                                      </p:cBhvr>
                                      <p:to>
                                        <p:strVal val="visible"/>
                                      </p:to>
                                    </p:set>
                                    <p:animScale>
                                      <p:cBhvr>
                                        <p:cTn id="1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1000" decel="50000" fill="hold">
                                          <p:stCondLst>
                                            <p:cond delay="0"/>
                                          </p:stCondLst>
                                        </p:cTn>
                                        <p:tgtEl>
                                          <p:spTgt spid="25"/>
                                        </p:tgtEl>
                                        <p:attrNameLst>
                                          <p:attrName>ppt_x</p:attrName>
                                          <p:attrName>ppt_y</p:attrName>
                                        </p:attrNameLst>
                                      </p:cBhvr>
                                    </p:animMotion>
                                    <p:animEffect transition="in" filter="fade">
                                      <p:cBhvr>
                                        <p:cTn id="125" dur="1000"/>
                                        <p:tgtEl>
                                          <p:spTgt spid="25"/>
                                        </p:tgtEl>
                                      </p:cBhvr>
                                    </p:animEffect>
                                  </p:childTnLst>
                                </p:cTn>
                              </p:par>
                              <p:par>
                                <p:cTn id="126" presetID="52" presetClass="entr" presetSubtype="0" fill="hold" nodeType="withEffect">
                                  <p:stCondLst>
                                    <p:cond delay="0"/>
                                  </p:stCondLst>
                                  <p:childTnLst>
                                    <p:set>
                                      <p:cBhvr>
                                        <p:cTn id="127" dur="1" fill="hold">
                                          <p:stCondLst>
                                            <p:cond delay="0"/>
                                          </p:stCondLst>
                                        </p:cTn>
                                        <p:tgtEl>
                                          <p:spTgt spid="26"/>
                                        </p:tgtEl>
                                        <p:attrNameLst>
                                          <p:attrName>style.visibility</p:attrName>
                                        </p:attrNameLst>
                                      </p:cBhvr>
                                      <p:to>
                                        <p:strVal val="visible"/>
                                      </p:to>
                                    </p:set>
                                    <p:animScale>
                                      <p:cBhvr>
                                        <p:cTn id="12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1000" decel="50000" fill="hold">
                                          <p:stCondLst>
                                            <p:cond delay="0"/>
                                          </p:stCondLst>
                                        </p:cTn>
                                        <p:tgtEl>
                                          <p:spTgt spid="26"/>
                                        </p:tgtEl>
                                        <p:attrNameLst>
                                          <p:attrName>ppt_x</p:attrName>
                                          <p:attrName>ppt_y</p:attrName>
                                        </p:attrNameLst>
                                      </p:cBhvr>
                                    </p:animMotion>
                                    <p:animEffect transition="in" filter="fade">
                                      <p:cBhvr>
                                        <p:cTn id="130" dur="1000"/>
                                        <p:tgtEl>
                                          <p:spTgt spid="26"/>
                                        </p:tgtEl>
                                      </p:cBhvr>
                                    </p:animEffect>
                                  </p:childTnLst>
                                </p:cTn>
                              </p:par>
                              <p:par>
                                <p:cTn id="131" presetID="52" presetClass="entr" presetSubtype="0" fill="hold" nodeType="withEffect">
                                  <p:stCondLst>
                                    <p:cond delay="0"/>
                                  </p:stCondLst>
                                  <p:childTnLst>
                                    <p:set>
                                      <p:cBhvr>
                                        <p:cTn id="132" dur="1" fill="hold">
                                          <p:stCondLst>
                                            <p:cond delay="0"/>
                                          </p:stCondLst>
                                        </p:cTn>
                                        <p:tgtEl>
                                          <p:spTgt spid="28"/>
                                        </p:tgtEl>
                                        <p:attrNameLst>
                                          <p:attrName>style.visibility</p:attrName>
                                        </p:attrNameLst>
                                      </p:cBhvr>
                                      <p:to>
                                        <p:strVal val="visible"/>
                                      </p:to>
                                    </p:set>
                                    <p:animScale>
                                      <p:cBhvr>
                                        <p:cTn id="13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4" dur="1000" decel="50000" fill="hold">
                                          <p:stCondLst>
                                            <p:cond delay="0"/>
                                          </p:stCondLst>
                                        </p:cTn>
                                        <p:tgtEl>
                                          <p:spTgt spid="28"/>
                                        </p:tgtEl>
                                        <p:attrNameLst>
                                          <p:attrName>ppt_x</p:attrName>
                                          <p:attrName>ppt_y</p:attrName>
                                        </p:attrNameLst>
                                      </p:cBhvr>
                                    </p:animMotion>
                                    <p:animEffect transition="in" filter="fade">
                                      <p:cBhvr>
                                        <p:cTn id="135" dur="1000"/>
                                        <p:tgtEl>
                                          <p:spTgt spid="28"/>
                                        </p:tgtEl>
                                      </p:cBhvr>
                                    </p:animEffect>
                                  </p:childTnLst>
                                </p:cTn>
                              </p:par>
                            </p:childTnLst>
                          </p:cTn>
                        </p:par>
                      </p:childTnLst>
                    </p:cTn>
                  </p:par>
                  <p:par>
                    <p:cTn id="136" fill="hold">
                      <p:stCondLst>
                        <p:cond delay="indefinite"/>
                      </p:stCondLst>
                      <p:childTnLst>
                        <p:par>
                          <p:cTn id="137" fill="hold">
                            <p:stCondLst>
                              <p:cond delay="0"/>
                            </p:stCondLst>
                            <p:childTnLst>
                              <p:par>
                                <p:cTn id="138" presetID="52" presetClass="entr" presetSubtype="0" fill="hold" grpId="0" nodeType="clickEffect">
                                  <p:stCondLst>
                                    <p:cond delay="0"/>
                                  </p:stCondLst>
                                  <p:childTnLst>
                                    <p:set>
                                      <p:cBhvr>
                                        <p:cTn id="139" dur="1" fill="hold">
                                          <p:stCondLst>
                                            <p:cond delay="0"/>
                                          </p:stCondLst>
                                        </p:cTn>
                                        <p:tgtEl>
                                          <p:spTgt spid="29"/>
                                        </p:tgtEl>
                                        <p:attrNameLst>
                                          <p:attrName>style.visibility</p:attrName>
                                        </p:attrNameLst>
                                      </p:cBhvr>
                                      <p:to>
                                        <p:strVal val="visible"/>
                                      </p:to>
                                    </p:set>
                                    <p:animScale>
                                      <p:cBhvr>
                                        <p:cTn id="140"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1" dur="1000" decel="50000" fill="hold">
                                          <p:stCondLst>
                                            <p:cond delay="0"/>
                                          </p:stCondLst>
                                        </p:cTn>
                                        <p:tgtEl>
                                          <p:spTgt spid="29"/>
                                        </p:tgtEl>
                                        <p:attrNameLst>
                                          <p:attrName>ppt_x</p:attrName>
                                          <p:attrName>ppt_y</p:attrName>
                                        </p:attrNameLst>
                                      </p:cBhvr>
                                    </p:animMotion>
                                    <p:animEffect transition="in" filter="fade">
                                      <p:cBhvr>
                                        <p:cTn id="14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3"/>
          <p:cNvPicPr>
            <a:picLocks noChangeAspect="1" noChangeArrowheads="1"/>
          </p:cNvPicPr>
          <p:nvPr/>
        </p:nvPicPr>
        <p:blipFill>
          <a:blip r:embed="rId3" cstate="print"/>
          <a:srcRect/>
          <a:stretch>
            <a:fillRect/>
          </a:stretch>
        </p:blipFill>
        <p:spPr bwMode="auto">
          <a:xfrm>
            <a:off x="609600" y="4953000"/>
            <a:ext cx="7239000" cy="744538"/>
          </a:xfrm>
          <a:prstGeom prst="rect">
            <a:avLst/>
          </a:prstGeom>
          <a:noFill/>
          <a:ln w="9525">
            <a:noFill/>
            <a:miter lim="800000"/>
            <a:headEnd/>
            <a:tailEnd/>
          </a:ln>
        </p:spPr>
      </p:pic>
      <p:pic>
        <p:nvPicPr>
          <p:cNvPr id="54275" name="Picture 2"/>
          <p:cNvPicPr>
            <a:picLocks noChangeAspect="1" noChangeArrowheads="1"/>
          </p:cNvPicPr>
          <p:nvPr/>
        </p:nvPicPr>
        <p:blipFill>
          <a:blip r:embed="rId4" cstate="print"/>
          <a:srcRect/>
          <a:stretch>
            <a:fillRect/>
          </a:stretch>
        </p:blipFill>
        <p:spPr bwMode="auto">
          <a:xfrm>
            <a:off x="533400" y="3200400"/>
            <a:ext cx="7394575" cy="819150"/>
          </a:xfrm>
          <a:prstGeom prst="rect">
            <a:avLst/>
          </a:prstGeom>
          <a:noFill/>
          <a:ln w="9525">
            <a:noFill/>
            <a:miter lim="800000"/>
            <a:headEnd/>
            <a:tailEnd/>
          </a:ln>
        </p:spPr>
      </p:pic>
      <p:sp>
        <p:nvSpPr>
          <p:cNvPr id="2" name="Title 1"/>
          <p:cNvSpPr>
            <a:spLocks noGrp="1"/>
          </p:cNvSpPr>
          <p:nvPr>
            <p:ph type="title"/>
          </p:nvPr>
        </p:nvSpPr>
        <p:spPr>
          <a:xfrm>
            <a:off x="612775" y="228600"/>
            <a:ext cx="8153400" cy="990600"/>
          </a:xfrm>
        </p:spPr>
        <p:txBody>
          <a:bodyPr>
            <a:normAutofit fontScale="90000"/>
          </a:bodyPr>
          <a:lstStyle/>
          <a:p>
            <a:pPr>
              <a:defRPr/>
            </a:pPr>
            <a:r>
              <a:rPr lang="en-US" dirty="0" smtClean="0"/>
              <a:t>Rules for Scoring</a:t>
            </a:r>
            <a:br>
              <a:rPr lang="en-US" dirty="0" smtClean="0"/>
            </a:br>
            <a:r>
              <a:rPr lang="en-US" sz="2800" dirty="0" smtClean="0"/>
              <a:t>See Handout for Details</a:t>
            </a:r>
            <a:endParaRPr lang="en-US" dirty="0"/>
          </a:p>
        </p:txBody>
      </p:sp>
      <p:sp>
        <p:nvSpPr>
          <p:cNvPr id="54277" name="Content Placeholder 2"/>
          <p:cNvSpPr>
            <a:spLocks noGrp="1"/>
          </p:cNvSpPr>
          <p:nvPr>
            <p:ph idx="1"/>
          </p:nvPr>
        </p:nvSpPr>
        <p:spPr>
          <a:xfrm>
            <a:off x="457200" y="1600200"/>
            <a:ext cx="8229600" cy="1524000"/>
          </a:xfrm>
        </p:spPr>
        <p:txBody>
          <a:bodyPr/>
          <a:lstStyle/>
          <a:p>
            <a:r>
              <a:rPr lang="en-US" b="1" smtClean="0"/>
              <a:t>Punctuation: </a:t>
            </a:r>
            <a:r>
              <a:rPr lang="en-US" smtClean="0"/>
              <a:t>At the end of sentences, commas not counted unless in a series, where they must be used correctly, other punctuation not  counted</a:t>
            </a:r>
          </a:p>
          <a:p>
            <a:pPr>
              <a:buFont typeface="Wingdings" pitchFamily="2" charset="2"/>
              <a:buNone/>
            </a:pPr>
            <a:endParaRPr lang="en-US" smtClean="0"/>
          </a:p>
        </p:txBody>
      </p:sp>
      <p:sp>
        <p:nvSpPr>
          <p:cNvPr id="6" name="L-Shape 5"/>
          <p:cNvSpPr/>
          <p:nvPr/>
        </p:nvSpPr>
        <p:spPr>
          <a:xfrm rot="8134650">
            <a:off x="358775" y="3486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L-Shape 6"/>
          <p:cNvSpPr/>
          <p:nvPr/>
        </p:nvSpPr>
        <p:spPr>
          <a:xfrm rot="8134650">
            <a:off x="1120775" y="3409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L-Shape 7"/>
          <p:cNvSpPr/>
          <p:nvPr/>
        </p:nvSpPr>
        <p:spPr>
          <a:xfrm rot="8134650">
            <a:off x="2492375" y="3486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L-Shape 8"/>
          <p:cNvSpPr/>
          <p:nvPr/>
        </p:nvSpPr>
        <p:spPr>
          <a:xfrm rot="8134650">
            <a:off x="3254375" y="3486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L-Shape 10"/>
          <p:cNvSpPr/>
          <p:nvPr/>
        </p:nvSpPr>
        <p:spPr>
          <a:xfrm rot="8134650">
            <a:off x="4397375" y="3486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L-Shape 11"/>
          <p:cNvSpPr/>
          <p:nvPr/>
        </p:nvSpPr>
        <p:spPr>
          <a:xfrm rot="8134650">
            <a:off x="5311775" y="3409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L-Shape 12"/>
          <p:cNvSpPr/>
          <p:nvPr/>
        </p:nvSpPr>
        <p:spPr>
          <a:xfrm rot="8134650">
            <a:off x="6454775" y="3333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TextBox 17"/>
          <p:cNvSpPr txBox="1">
            <a:spLocks noChangeArrowheads="1"/>
          </p:cNvSpPr>
          <p:nvPr/>
        </p:nvSpPr>
        <p:spPr bwMode="auto">
          <a:xfrm>
            <a:off x="3657600" y="4191000"/>
            <a:ext cx="1295400" cy="523875"/>
          </a:xfrm>
          <a:prstGeom prst="rect">
            <a:avLst/>
          </a:prstGeom>
          <a:noFill/>
          <a:ln w="9525">
            <a:noFill/>
            <a:miter lim="800000"/>
            <a:headEnd/>
            <a:tailEnd/>
          </a:ln>
        </p:spPr>
        <p:txBody>
          <a:bodyPr>
            <a:spAutoFit/>
          </a:bodyPr>
          <a:lstStyle/>
          <a:p>
            <a:r>
              <a:rPr lang="en-US" sz="2800">
                <a:solidFill>
                  <a:srgbClr val="FF0000"/>
                </a:solidFill>
              </a:rPr>
              <a:t>CWS 8</a:t>
            </a:r>
          </a:p>
        </p:txBody>
      </p:sp>
      <p:sp>
        <p:nvSpPr>
          <p:cNvPr id="20" name="L-Shape 19"/>
          <p:cNvSpPr/>
          <p:nvPr/>
        </p:nvSpPr>
        <p:spPr>
          <a:xfrm rot="8134650">
            <a:off x="511175" y="5162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L-Shape 20"/>
          <p:cNvSpPr/>
          <p:nvPr/>
        </p:nvSpPr>
        <p:spPr>
          <a:xfrm rot="8134650">
            <a:off x="1196975" y="5162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L-Shape 21"/>
          <p:cNvSpPr/>
          <p:nvPr/>
        </p:nvSpPr>
        <p:spPr>
          <a:xfrm rot="8134650">
            <a:off x="5311775" y="5162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L-Shape 22"/>
          <p:cNvSpPr/>
          <p:nvPr/>
        </p:nvSpPr>
        <p:spPr>
          <a:xfrm rot="8134650">
            <a:off x="6378575" y="5010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L-Shape 23"/>
          <p:cNvSpPr/>
          <p:nvPr/>
        </p:nvSpPr>
        <p:spPr>
          <a:xfrm rot="8134650">
            <a:off x="7521575" y="4857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L-Shape 26"/>
          <p:cNvSpPr/>
          <p:nvPr/>
        </p:nvSpPr>
        <p:spPr>
          <a:xfrm rot="8134650">
            <a:off x="2720975" y="5238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L-Shape 27"/>
          <p:cNvSpPr/>
          <p:nvPr/>
        </p:nvSpPr>
        <p:spPr>
          <a:xfrm rot="8134650">
            <a:off x="3406775" y="5238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TextBox 28"/>
          <p:cNvSpPr txBox="1">
            <a:spLocks noChangeArrowheads="1"/>
          </p:cNvSpPr>
          <p:nvPr/>
        </p:nvSpPr>
        <p:spPr bwMode="auto">
          <a:xfrm>
            <a:off x="3581400" y="5867400"/>
            <a:ext cx="1295400" cy="523875"/>
          </a:xfrm>
          <a:prstGeom prst="rect">
            <a:avLst/>
          </a:prstGeom>
          <a:noFill/>
          <a:ln w="9525">
            <a:noFill/>
            <a:miter lim="800000"/>
            <a:headEnd/>
            <a:tailEnd/>
          </a:ln>
        </p:spPr>
        <p:txBody>
          <a:bodyPr>
            <a:spAutoFit/>
          </a:bodyPr>
          <a:lstStyle/>
          <a:p>
            <a:r>
              <a:rPr lang="en-US" sz="2800">
                <a:solidFill>
                  <a:srgbClr val="FF0000"/>
                </a:solidFill>
              </a:rPr>
              <a:t>CWS 7</a:t>
            </a:r>
          </a:p>
        </p:txBody>
      </p:sp>
      <p:sp>
        <p:nvSpPr>
          <p:cNvPr id="30" name="L-Shape 29"/>
          <p:cNvSpPr/>
          <p:nvPr/>
        </p:nvSpPr>
        <p:spPr>
          <a:xfrm rot="8134650">
            <a:off x="7521575" y="3333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Scale>
                                      <p:cBhvr>
                                        <p:cTn id="2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gtEl>
                                        <p:attrNameLst>
                                          <p:attrName>ppt_x</p:attrName>
                                          <p:attrName>ppt_y</p:attrName>
                                        </p:attrNameLst>
                                      </p:cBhvr>
                                    </p:animMotion>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1"/>
                                        </p:tgtEl>
                                        <p:attrNameLst>
                                          <p:attrName>ppt_x</p:attrName>
                                          <p:attrName>ppt_y</p:attrName>
                                        </p:attrNameLst>
                                      </p:cBhvr>
                                    </p:animMotion>
                                    <p:animEffect transition="in" filter="fade">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Scale>
                                      <p:cBhvr>
                                        <p:cTn id="4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2"/>
                                        </p:tgtEl>
                                        <p:attrNameLst>
                                          <p:attrName>ppt_x</p:attrName>
                                          <p:attrName>ppt_y</p:attrName>
                                        </p:attrNameLst>
                                      </p:cBhvr>
                                    </p:animMotion>
                                    <p:animEffect transition="in" filter="fade">
                                      <p:cBhvr>
                                        <p:cTn id="44" dur="10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Scale>
                                      <p:cBhvr>
                                        <p:cTn id="4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3"/>
                                        </p:tgtEl>
                                        <p:attrNameLst>
                                          <p:attrName>ppt_x</p:attrName>
                                          <p:attrName>ppt_y</p:attrName>
                                        </p:attrNameLst>
                                      </p:cBhvr>
                                    </p:animMotion>
                                    <p:animEffect transition="in" filter="fade">
                                      <p:cBhvr>
                                        <p:cTn id="51" dur="10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nodeType="clickEffect">
                                  <p:stCondLst>
                                    <p:cond delay="0"/>
                                  </p:stCondLst>
                                  <p:childTnLst>
                                    <p:set>
                                      <p:cBhvr>
                                        <p:cTn id="55" dur="1" fill="hold">
                                          <p:stCondLst>
                                            <p:cond delay="0"/>
                                          </p:stCondLst>
                                        </p:cTn>
                                        <p:tgtEl>
                                          <p:spTgt spid="30"/>
                                        </p:tgtEl>
                                        <p:attrNameLst>
                                          <p:attrName>style.visibility</p:attrName>
                                        </p:attrNameLst>
                                      </p:cBhvr>
                                      <p:to>
                                        <p:strVal val="visible"/>
                                      </p:to>
                                    </p:set>
                                    <p:animScale>
                                      <p:cBhvr>
                                        <p:cTn id="5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0"/>
                                        </p:tgtEl>
                                        <p:attrNameLst>
                                          <p:attrName>ppt_x</p:attrName>
                                          <p:attrName>ppt_y</p:attrName>
                                        </p:attrNameLst>
                                      </p:cBhvr>
                                    </p:animMotion>
                                    <p:animEffect transition="in" filter="fade">
                                      <p:cBhvr>
                                        <p:cTn id="58" dur="10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Scale>
                                      <p:cBhvr>
                                        <p:cTn id="6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8"/>
                                        </p:tgtEl>
                                        <p:attrNameLst>
                                          <p:attrName>ppt_x</p:attrName>
                                          <p:attrName>ppt_y</p:attrName>
                                        </p:attrNameLst>
                                      </p:cBhvr>
                                    </p:animMotion>
                                    <p:animEffect transition="in" filter="fade">
                                      <p:cBhvr>
                                        <p:cTn id="65" dur="1000"/>
                                        <p:tgtEl>
                                          <p:spTgt spid="18"/>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nodeType="clickEffect">
                                  <p:stCondLst>
                                    <p:cond delay="0"/>
                                  </p:stCondLst>
                                  <p:childTnLst>
                                    <p:set>
                                      <p:cBhvr>
                                        <p:cTn id="69" dur="1" fill="hold">
                                          <p:stCondLst>
                                            <p:cond delay="0"/>
                                          </p:stCondLst>
                                        </p:cTn>
                                        <p:tgtEl>
                                          <p:spTgt spid="20"/>
                                        </p:tgtEl>
                                        <p:attrNameLst>
                                          <p:attrName>style.visibility</p:attrName>
                                        </p:attrNameLst>
                                      </p:cBhvr>
                                      <p:to>
                                        <p:strVal val="visible"/>
                                      </p:to>
                                    </p:set>
                                    <p:animScale>
                                      <p:cBhvr>
                                        <p:cTn id="7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0"/>
                                        </p:tgtEl>
                                        <p:attrNameLst>
                                          <p:attrName>ppt_x</p:attrName>
                                          <p:attrName>ppt_y</p:attrName>
                                        </p:attrNameLst>
                                      </p:cBhvr>
                                    </p:animMotion>
                                    <p:animEffect transition="in" filter="fade">
                                      <p:cBhvr>
                                        <p:cTn id="72" dur="1000"/>
                                        <p:tgtEl>
                                          <p:spTgt spid="20"/>
                                        </p:tgtEl>
                                      </p:cBhvr>
                                    </p:animEffect>
                                  </p:childTnLst>
                                </p:cTn>
                              </p:par>
                              <p:par>
                                <p:cTn id="73" presetID="52" presetClass="entr" presetSubtype="0" fill="hold" nodeType="withEffect">
                                  <p:stCondLst>
                                    <p:cond delay="0"/>
                                  </p:stCondLst>
                                  <p:childTnLst>
                                    <p:set>
                                      <p:cBhvr>
                                        <p:cTn id="74" dur="1" fill="hold">
                                          <p:stCondLst>
                                            <p:cond delay="0"/>
                                          </p:stCondLst>
                                        </p:cTn>
                                        <p:tgtEl>
                                          <p:spTgt spid="21"/>
                                        </p:tgtEl>
                                        <p:attrNameLst>
                                          <p:attrName>style.visibility</p:attrName>
                                        </p:attrNameLst>
                                      </p:cBhvr>
                                      <p:to>
                                        <p:strVal val="visible"/>
                                      </p:to>
                                    </p:set>
                                    <p:animScale>
                                      <p:cBhvr>
                                        <p:cTn id="7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21"/>
                                        </p:tgtEl>
                                        <p:attrNameLst>
                                          <p:attrName>ppt_x</p:attrName>
                                          <p:attrName>ppt_y</p:attrName>
                                        </p:attrNameLst>
                                      </p:cBhvr>
                                    </p:animMotion>
                                    <p:animEffect transition="in" filter="fade">
                                      <p:cBhvr>
                                        <p:cTn id="77" dur="1000"/>
                                        <p:tgtEl>
                                          <p:spTgt spid="21"/>
                                        </p:tgtEl>
                                      </p:cBhvr>
                                    </p:animEffect>
                                  </p:childTnLst>
                                </p:cTn>
                              </p:par>
                              <p:par>
                                <p:cTn id="78" presetID="52" presetClass="entr" presetSubtype="0" fill="hold" nodeType="withEffect">
                                  <p:stCondLst>
                                    <p:cond delay="0"/>
                                  </p:stCondLst>
                                  <p:childTnLst>
                                    <p:set>
                                      <p:cBhvr>
                                        <p:cTn id="79" dur="1" fill="hold">
                                          <p:stCondLst>
                                            <p:cond delay="0"/>
                                          </p:stCondLst>
                                        </p:cTn>
                                        <p:tgtEl>
                                          <p:spTgt spid="22"/>
                                        </p:tgtEl>
                                        <p:attrNameLst>
                                          <p:attrName>style.visibility</p:attrName>
                                        </p:attrNameLst>
                                      </p:cBhvr>
                                      <p:to>
                                        <p:strVal val="visible"/>
                                      </p:to>
                                    </p:set>
                                    <p:animScale>
                                      <p:cBhvr>
                                        <p:cTn id="80"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22"/>
                                        </p:tgtEl>
                                        <p:attrNameLst>
                                          <p:attrName>ppt_x</p:attrName>
                                          <p:attrName>ppt_y</p:attrName>
                                        </p:attrNameLst>
                                      </p:cBhvr>
                                    </p:animMotion>
                                    <p:animEffect transition="in" filter="fade">
                                      <p:cBhvr>
                                        <p:cTn id="82" dur="1000"/>
                                        <p:tgtEl>
                                          <p:spTgt spid="22"/>
                                        </p:tgtEl>
                                      </p:cBhvr>
                                    </p:animEffect>
                                  </p:childTnLst>
                                </p:cTn>
                              </p:par>
                              <p:par>
                                <p:cTn id="83" presetID="52" presetClass="entr" presetSubtype="0" fill="hold" nodeType="withEffect">
                                  <p:stCondLst>
                                    <p:cond delay="0"/>
                                  </p:stCondLst>
                                  <p:childTnLst>
                                    <p:set>
                                      <p:cBhvr>
                                        <p:cTn id="84" dur="1" fill="hold">
                                          <p:stCondLst>
                                            <p:cond delay="0"/>
                                          </p:stCondLst>
                                        </p:cTn>
                                        <p:tgtEl>
                                          <p:spTgt spid="23"/>
                                        </p:tgtEl>
                                        <p:attrNameLst>
                                          <p:attrName>style.visibility</p:attrName>
                                        </p:attrNameLst>
                                      </p:cBhvr>
                                      <p:to>
                                        <p:strVal val="visible"/>
                                      </p:to>
                                    </p:set>
                                    <p:animScale>
                                      <p:cBhvr>
                                        <p:cTn id="85"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23"/>
                                        </p:tgtEl>
                                        <p:attrNameLst>
                                          <p:attrName>ppt_x</p:attrName>
                                          <p:attrName>ppt_y</p:attrName>
                                        </p:attrNameLst>
                                      </p:cBhvr>
                                    </p:animMotion>
                                    <p:animEffect transition="in" filter="fade">
                                      <p:cBhvr>
                                        <p:cTn id="87" dur="1000"/>
                                        <p:tgtEl>
                                          <p:spTgt spid="23"/>
                                        </p:tgtEl>
                                      </p:cBhvr>
                                    </p:animEffect>
                                  </p:childTnLst>
                                </p:cTn>
                              </p:par>
                              <p:par>
                                <p:cTn id="88" presetID="52" presetClass="entr" presetSubtype="0" fill="hold" nodeType="withEffect">
                                  <p:stCondLst>
                                    <p:cond delay="0"/>
                                  </p:stCondLst>
                                  <p:childTnLst>
                                    <p:set>
                                      <p:cBhvr>
                                        <p:cTn id="89" dur="1" fill="hold">
                                          <p:stCondLst>
                                            <p:cond delay="0"/>
                                          </p:stCondLst>
                                        </p:cTn>
                                        <p:tgtEl>
                                          <p:spTgt spid="24"/>
                                        </p:tgtEl>
                                        <p:attrNameLst>
                                          <p:attrName>style.visibility</p:attrName>
                                        </p:attrNameLst>
                                      </p:cBhvr>
                                      <p:to>
                                        <p:strVal val="visible"/>
                                      </p:to>
                                    </p:set>
                                    <p:animScale>
                                      <p:cBhvr>
                                        <p:cTn id="90"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24"/>
                                        </p:tgtEl>
                                        <p:attrNameLst>
                                          <p:attrName>ppt_x</p:attrName>
                                          <p:attrName>ppt_y</p:attrName>
                                        </p:attrNameLst>
                                      </p:cBhvr>
                                    </p:animMotion>
                                    <p:animEffect transition="in" filter="fade">
                                      <p:cBhvr>
                                        <p:cTn id="92" dur="1000"/>
                                        <p:tgtEl>
                                          <p:spTgt spid="24"/>
                                        </p:tgtEl>
                                      </p:cBhvr>
                                    </p:animEffect>
                                  </p:childTnLst>
                                </p:cTn>
                              </p:par>
                              <p:par>
                                <p:cTn id="93" presetID="52" presetClass="entr" presetSubtype="0" fill="hold" nodeType="withEffect">
                                  <p:stCondLst>
                                    <p:cond delay="0"/>
                                  </p:stCondLst>
                                  <p:childTnLst>
                                    <p:set>
                                      <p:cBhvr>
                                        <p:cTn id="94" dur="1" fill="hold">
                                          <p:stCondLst>
                                            <p:cond delay="0"/>
                                          </p:stCondLst>
                                        </p:cTn>
                                        <p:tgtEl>
                                          <p:spTgt spid="27"/>
                                        </p:tgtEl>
                                        <p:attrNameLst>
                                          <p:attrName>style.visibility</p:attrName>
                                        </p:attrNameLst>
                                      </p:cBhvr>
                                      <p:to>
                                        <p:strVal val="visible"/>
                                      </p:to>
                                    </p:set>
                                    <p:animScale>
                                      <p:cBhvr>
                                        <p:cTn id="95"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6" dur="1000" decel="50000" fill="hold">
                                          <p:stCondLst>
                                            <p:cond delay="0"/>
                                          </p:stCondLst>
                                        </p:cTn>
                                        <p:tgtEl>
                                          <p:spTgt spid="27"/>
                                        </p:tgtEl>
                                        <p:attrNameLst>
                                          <p:attrName>ppt_x</p:attrName>
                                          <p:attrName>ppt_y</p:attrName>
                                        </p:attrNameLst>
                                      </p:cBhvr>
                                    </p:animMotion>
                                    <p:animEffect transition="in" filter="fade">
                                      <p:cBhvr>
                                        <p:cTn id="97" dur="1000"/>
                                        <p:tgtEl>
                                          <p:spTgt spid="27"/>
                                        </p:tgtEl>
                                      </p:cBhvr>
                                    </p:animEffect>
                                  </p:childTnLst>
                                </p:cTn>
                              </p:par>
                              <p:par>
                                <p:cTn id="98" presetID="52" presetClass="entr" presetSubtype="0" fill="hold" nodeType="withEffect">
                                  <p:stCondLst>
                                    <p:cond delay="0"/>
                                  </p:stCondLst>
                                  <p:childTnLst>
                                    <p:set>
                                      <p:cBhvr>
                                        <p:cTn id="99" dur="1" fill="hold">
                                          <p:stCondLst>
                                            <p:cond delay="0"/>
                                          </p:stCondLst>
                                        </p:cTn>
                                        <p:tgtEl>
                                          <p:spTgt spid="28"/>
                                        </p:tgtEl>
                                        <p:attrNameLst>
                                          <p:attrName>style.visibility</p:attrName>
                                        </p:attrNameLst>
                                      </p:cBhvr>
                                      <p:to>
                                        <p:strVal val="visible"/>
                                      </p:to>
                                    </p:set>
                                    <p:animScale>
                                      <p:cBhvr>
                                        <p:cTn id="100"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1" dur="1000" decel="50000" fill="hold">
                                          <p:stCondLst>
                                            <p:cond delay="0"/>
                                          </p:stCondLst>
                                        </p:cTn>
                                        <p:tgtEl>
                                          <p:spTgt spid="28"/>
                                        </p:tgtEl>
                                        <p:attrNameLst>
                                          <p:attrName>ppt_x</p:attrName>
                                          <p:attrName>ppt_y</p:attrName>
                                        </p:attrNameLst>
                                      </p:cBhvr>
                                    </p:animMotion>
                                    <p:animEffect transition="in" filter="fade">
                                      <p:cBhvr>
                                        <p:cTn id="102" dur="1000"/>
                                        <p:tgtEl>
                                          <p:spTgt spid="28"/>
                                        </p:tgtEl>
                                      </p:cBhvr>
                                    </p:animEffect>
                                  </p:childTnLst>
                                </p:cTn>
                              </p:par>
                            </p:childTnLst>
                          </p:cTn>
                        </p:par>
                      </p:childTnLst>
                    </p:cTn>
                  </p:par>
                  <p:par>
                    <p:cTn id="103" fill="hold">
                      <p:stCondLst>
                        <p:cond delay="indefinite"/>
                      </p:stCondLst>
                      <p:childTnLst>
                        <p:par>
                          <p:cTn id="104" fill="hold">
                            <p:stCondLst>
                              <p:cond delay="0"/>
                            </p:stCondLst>
                            <p:childTnLst>
                              <p:par>
                                <p:cTn id="105" presetID="52" presetClass="entr" presetSubtype="0" fill="hold" grpId="0" nodeType="clickEffect">
                                  <p:stCondLst>
                                    <p:cond delay="0"/>
                                  </p:stCondLst>
                                  <p:childTnLst>
                                    <p:set>
                                      <p:cBhvr>
                                        <p:cTn id="106" dur="1" fill="hold">
                                          <p:stCondLst>
                                            <p:cond delay="0"/>
                                          </p:stCondLst>
                                        </p:cTn>
                                        <p:tgtEl>
                                          <p:spTgt spid="29"/>
                                        </p:tgtEl>
                                        <p:attrNameLst>
                                          <p:attrName>style.visibility</p:attrName>
                                        </p:attrNameLst>
                                      </p:cBhvr>
                                      <p:to>
                                        <p:strVal val="visible"/>
                                      </p:to>
                                    </p:set>
                                    <p:animScale>
                                      <p:cBhvr>
                                        <p:cTn id="10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29"/>
                                        </p:tgtEl>
                                        <p:attrNameLst>
                                          <p:attrName>ppt_x</p:attrName>
                                          <p:attrName>ppt_y</p:attrName>
                                        </p:attrNameLst>
                                      </p:cBhvr>
                                    </p:animMotion>
                                    <p:animEffect transition="in" filter="fade">
                                      <p:cBhvr>
                                        <p:cTn id="10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a:defRPr/>
            </a:pPr>
            <a:r>
              <a:rPr lang="en-US" dirty="0" smtClean="0"/>
              <a:t>Rules for Scoring</a:t>
            </a:r>
            <a:br>
              <a:rPr lang="en-US" dirty="0" smtClean="0"/>
            </a:br>
            <a:r>
              <a:rPr lang="en-US" sz="2800" dirty="0" smtClean="0"/>
              <a:t>See Handout for Details</a:t>
            </a:r>
            <a:endParaRPr lang="en-US" dirty="0"/>
          </a:p>
        </p:txBody>
      </p:sp>
      <p:sp>
        <p:nvSpPr>
          <p:cNvPr id="55299" name="Content Placeholder 2"/>
          <p:cNvSpPr>
            <a:spLocks noGrp="1"/>
          </p:cNvSpPr>
          <p:nvPr>
            <p:ph idx="1"/>
          </p:nvPr>
        </p:nvSpPr>
        <p:spPr>
          <a:xfrm>
            <a:off x="457200" y="1600200"/>
            <a:ext cx="8229600" cy="4953000"/>
          </a:xfrm>
        </p:spPr>
        <p:txBody>
          <a:bodyPr/>
          <a:lstStyle/>
          <a:p>
            <a:r>
              <a:rPr lang="en-US" b="1" smtClean="0"/>
              <a:t>Syntax: </a:t>
            </a:r>
            <a:r>
              <a:rPr lang="en-US" smtClean="0"/>
              <a:t>Must be syntactically correct to be counted.  Words that begin with a conjunction are correct</a:t>
            </a:r>
          </a:p>
          <a:p>
            <a:pPr>
              <a:buFont typeface="Wingdings" pitchFamily="2" charset="2"/>
              <a:buNone/>
            </a:pPr>
            <a:endParaRPr lang="en-US" smtClean="0"/>
          </a:p>
        </p:txBody>
      </p:sp>
      <p:pic>
        <p:nvPicPr>
          <p:cNvPr id="55300" name="Picture 2"/>
          <p:cNvPicPr>
            <a:picLocks noChangeAspect="1" noChangeArrowheads="1"/>
          </p:cNvPicPr>
          <p:nvPr/>
        </p:nvPicPr>
        <p:blipFill>
          <a:blip r:embed="rId3" cstate="print"/>
          <a:srcRect/>
          <a:stretch>
            <a:fillRect/>
          </a:stretch>
        </p:blipFill>
        <p:spPr bwMode="auto">
          <a:xfrm>
            <a:off x="609600" y="2895600"/>
            <a:ext cx="7572375" cy="809625"/>
          </a:xfrm>
          <a:prstGeom prst="rect">
            <a:avLst/>
          </a:prstGeom>
          <a:noFill/>
          <a:ln w="9525">
            <a:noFill/>
            <a:miter lim="800000"/>
            <a:headEnd/>
            <a:tailEnd/>
          </a:ln>
        </p:spPr>
      </p:pic>
      <p:pic>
        <p:nvPicPr>
          <p:cNvPr id="55301" name="Picture 3"/>
          <p:cNvPicPr>
            <a:picLocks noChangeAspect="1" noChangeArrowheads="1"/>
          </p:cNvPicPr>
          <p:nvPr/>
        </p:nvPicPr>
        <p:blipFill>
          <a:blip r:embed="rId4" cstate="print"/>
          <a:srcRect/>
          <a:stretch>
            <a:fillRect/>
          </a:stretch>
        </p:blipFill>
        <p:spPr bwMode="auto">
          <a:xfrm>
            <a:off x="609600" y="4495800"/>
            <a:ext cx="7704138" cy="762000"/>
          </a:xfrm>
          <a:prstGeom prst="rect">
            <a:avLst/>
          </a:prstGeom>
          <a:noFill/>
          <a:ln w="9525">
            <a:noFill/>
            <a:miter lim="800000"/>
            <a:headEnd/>
            <a:tailEnd/>
          </a:ln>
        </p:spPr>
      </p:pic>
      <p:sp>
        <p:nvSpPr>
          <p:cNvPr id="6" name="Oval 5"/>
          <p:cNvSpPr/>
          <p:nvPr/>
        </p:nvSpPr>
        <p:spPr>
          <a:xfrm>
            <a:off x="8001000" y="4800600"/>
            <a:ext cx="76200" cy="76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L-Shape 6"/>
          <p:cNvSpPr/>
          <p:nvPr/>
        </p:nvSpPr>
        <p:spPr>
          <a:xfrm rot="8134650">
            <a:off x="358775" y="3028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L-Shape 7"/>
          <p:cNvSpPr/>
          <p:nvPr/>
        </p:nvSpPr>
        <p:spPr>
          <a:xfrm rot="8134650">
            <a:off x="1120775" y="3028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L-Shape 8"/>
          <p:cNvSpPr/>
          <p:nvPr/>
        </p:nvSpPr>
        <p:spPr>
          <a:xfrm rot="8134650">
            <a:off x="2187575" y="2952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L-Shape 9"/>
          <p:cNvSpPr/>
          <p:nvPr/>
        </p:nvSpPr>
        <p:spPr>
          <a:xfrm rot="8134650">
            <a:off x="3482975" y="3028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L-Shape 10"/>
          <p:cNvSpPr/>
          <p:nvPr/>
        </p:nvSpPr>
        <p:spPr>
          <a:xfrm rot="8134650">
            <a:off x="4549775" y="2952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L-Shape 11"/>
          <p:cNvSpPr/>
          <p:nvPr/>
        </p:nvSpPr>
        <p:spPr>
          <a:xfrm rot="8134650">
            <a:off x="5464175" y="2952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L-Shape 12"/>
          <p:cNvSpPr/>
          <p:nvPr/>
        </p:nvSpPr>
        <p:spPr>
          <a:xfrm rot="8134650">
            <a:off x="6683375" y="2876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L-Shape 13"/>
          <p:cNvSpPr/>
          <p:nvPr/>
        </p:nvSpPr>
        <p:spPr>
          <a:xfrm rot="8134650">
            <a:off x="7902575" y="2876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TextBox 14"/>
          <p:cNvSpPr txBox="1">
            <a:spLocks noChangeArrowheads="1"/>
          </p:cNvSpPr>
          <p:nvPr/>
        </p:nvSpPr>
        <p:spPr bwMode="auto">
          <a:xfrm>
            <a:off x="3581400" y="3733800"/>
            <a:ext cx="1295400" cy="523875"/>
          </a:xfrm>
          <a:prstGeom prst="rect">
            <a:avLst/>
          </a:prstGeom>
          <a:noFill/>
          <a:ln w="9525">
            <a:noFill/>
            <a:miter lim="800000"/>
            <a:headEnd/>
            <a:tailEnd/>
          </a:ln>
        </p:spPr>
        <p:txBody>
          <a:bodyPr>
            <a:spAutoFit/>
          </a:bodyPr>
          <a:lstStyle/>
          <a:p>
            <a:r>
              <a:rPr lang="en-US" sz="2800">
                <a:solidFill>
                  <a:srgbClr val="FF0000"/>
                </a:solidFill>
              </a:rPr>
              <a:t>CWS 8</a:t>
            </a:r>
          </a:p>
        </p:txBody>
      </p:sp>
      <p:sp>
        <p:nvSpPr>
          <p:cNvPr id="16" name="L-Shape 15"/>
          <p:cNvSpPr/>
          <p:nvPr/>
        </p:nvSpPr>
        <p:spPr>
          <a:xfrm rot="8134650">
            <a:off x="434975" y="4476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L-Shape 16"/>
          <p:cNvSpPr/>
          <p:nvPr/>
        </p:nvSpPr>
        <p:spPr>
          <a:xfrm rot="8134650">
            <a:off x="1273175" y="4476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L-Shape 17"/>
          <p:cNvSpPr/>
          <p:nvPr/>
        </p:nvSpPr>
        <p:spPr>
          <a:xfrm rot="8134650">
            <a:off x="4092575" y="4552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L-Shape 18"/>
          <p:cNvSpPr/>
          <p:nvPr/>
        </p:nvSpPr>
        <p:spPr>
          <a:xfrm rot="8134650">
            <a:off x="5159375" y="44767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L-Shape 19"/>
          <p:cNvSpPr/>
          <p:nvPr/>
        </p:nvSpPr>
        <p:spPr>
          <a:xfrm rot="8134650">
            <a:off x="7902575" y="4400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TextBox 20"/>
          <p:cNvSpPr txBox="1">
            <a:spLocks noChangeArrowheads="1"/>
          </p:cNvSpPr>
          <p:nvPr/>
        </p:nvSpPr>
        <p:spPr bwMode="auto">
          <a:xfrm>
            <a:off x="3505200" y="5257800"/>
            <a:ext cx="1295400" cy="523875"/>
          </a:xfrm>
          <a:prstGeom prst="rect">
            <a:avLst/>
          </a:prstGeom>
          <a:noFill/>
          <a:ln w="9525">
            <a:noFill/>
            <a:miter lim="800000"/>
            <a:headEnd/>
            <a:tailEnd/>
          </a:ln>
        </p:spPr>
        <p:txBody>
          <a:bodyPr>
            <a:spAutoFit/>
          </a:bodyPr>
          <a:lstStyle/>
          <a:p>
            <a:r>
              <a:rPr lang="en-US" sz="2800">
                <a:solidFill>
                  <a:srgbClr val="FF0000"/>
                </a:solidFill>
              </a:rPr>
              <a:t>CWS 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Scale>
                                      <p:cBhvr>
                                        <p:cTn id="1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8"/>
                                        </p:tgtEl>
                                        <p:attrNameLst>
                                          <p:attrName>ppt_x</p:attrName>
                                          <p:attrName>ppt_y</p:attrName>
                                        </p:attrNameLst>
                                      </p:cBhvr>
                                    </p:animMotion>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Scale>
                                      <p:cBhvr>
                                        <p:cTn id="2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
                                        </p:tgtEl>
                                        <p:attrNameLst>
                                          <p:attrName>ppt_x</p:attrName>
                                          <p:attrName>ppt_y</p:attrName>
                                        </p:attrNameLst>
                                      </p:cBhvr>
                                    </p:animMotion>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Scale>
                                      <p:cBhvr>
                                        <p:cTn id="2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0"/>
                                        </p:tgtEl>
                                        <p:attrNameLst>
                                          <p:attrName>ppt_x</p:attrName>
                                          <p:attrName>ppt_y</p:attrName>
                                        </p:attrNameLst>
                                      </p:cBhvr>
                                    </p:animMotion>
                                    <p:animEffect transition="in" filter="fade">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1"/>
                                        </p:tgtEl>
                                        <p:attrNameLst>
                                          <p:attrName>ppt_x</p:attrName>
                                          <p:attrName>ppt_y</p:attrName>
                                        </p:attrNameLst>
                                      </p:cBhvr>
                                    </p:animMotion>
                                    <p:animEffect transition="in" filter="fade">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Scale>
                                      <p:cBhvr>
                                        <p:cTn id="4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2"/>
                                        </p:tgtEl>
                                        <p:attrNameLst>
                                          <p:attrName>ppt_x</p:attrName>
                                          <p:attrName>ppt_y</p:attrName>
                                        </p:attrNameLst>
                                      </p:cBhvr>
                                    </p:animMotion>
                                    <p:animEffect transition="in" filter="fade">
                                      <p:cBhvr>
                                        <p:cTn id="44" dur="10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Scale>
                                      <p:cBhvr>
                                        <p:cTn id="4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3"/>
                                        </p:tgtEl>
                                        <p:attrNameLst>
                                          <p:attrName>ppt_x</p:attrName>
                                          <p:attrName>ppt_y</p:attrName>
                                        </p:attrNameLst>
                                      </p:cBhvr>
                                    </p:animMotion>
                                    <p:animEffect transition="in" filter="fade">
                                      <p:cBhvr>
                                        <p:cTn id="51" dur="10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Scale>
                                      <p:cBhvr>
                                        <p:cTn id="5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4"/>
                                        </p:tgtEl>
                                        <p:attrNameLst>
                                          <p:attrName>ppt_x</p:attrName>
                                          <p:attrName>ppt_y</p:attrName>
                                        </p:attrNameLst>
                                      </p:cBhvr>
                                    </p:animMotion>
                                    <p:animEffect transition="in" filter="fade">
                                      <p:cBhvr>
                                        <p:cTn id="58" dur="10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Scale>
                                      <p:cBhvr>
                                        <p:cTn id="6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5"/>
                                        </p:tgtEl>
                                        <p:attrNameLst>
                                          <p:attrName>ppt_x</p:attrName>
                                          <p:attrName>ppt_y</p:attrName>
                                        </p:attrNameLst>
                                      </p:cBhvr>
                                    </p:animMotion>
                                    <p:animEffect transition="in" filter="fade">
                                      <p:cBhvr>
                                        <p:cTn id="65" dur="10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nodeType="clickEffect">
                                  <p:stCondLst>
                                    <p:cond delay="0"/>
                                  </p:stCondLst>
                                  <p:childTnLst>
                                    <p:set>
                                      <p:cBhvr>
                                        <p:cTn id="69" dur="1" fill="hold">
                                          <p:stCondLst>
                                            <p:cond delay="0"/>
                                          </p:stCondLst>
                                        </p:cTn>
                                        <p:tgtEl>
                                          <p:spTgt spid="16"/>
                                        </p:tgtEl>
                                        <p:attrNameLst>
                                          <p:attrName>style.visibility</p:attrName>
                                        </p:attrNameLst>
                                      </p:cBhvr>
                                      <p:to>
                                        <p:strVal val="visible"/>
                                      </p:to>
                                    </p:set>
                                    <p:animScale>
                                      <p:cBhvr>
                                        <p:cTn id="7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16"/>
                                        </p:tgtEl>
                                        <p:attrNameLst>
                                          <p:attrName>ppt_x</p:attrName>
                                          <p:attrName>ppt_y</p:attrName>
                                        </p:attrNameLst>
                                      </p:cBhvr>
                                    </p:animMotion>
                                    <p:animEffect transition="in" filter="fade">
                                      <p:cBhvr>
                                        <p:cTn id="72" dur="1000"/>
                                        <p:tgtEl>
                                          <p:spTgt spid="16"/>
                                        </p:tgtEl>
                                      </p:cBhvr>
                                    </p:animEffect>
                                  </p:childTnLst>
                                </p:cTn>
                              </p:par>
                              <p:par>
                                <p:cTn id="73" presetID="52" presetClass="entr" presetSubtype="0" fill="hold" nodeType="withEffect">
                                  <p:stCondLst>
                                    <p:cond delay="0"/>
                                  </p:stCondLst>
                                  <p:childTnLst>
                                    <p:set>
                                      <p:cBhvr>
                                        <p:cTn id="74" dur="1" fill="hold">
                                          <p:stCondLst>
                                            <p:cond delay="0"/>
                                          </p:stCondLst>
                                        </p:cTn>
                                        <p:tgtEl>
                                          <p:spTgt spid="17"/>
                                        </p:tgtEl>
                                        <p:attrNameLst>
                                          <p:attrName>style.visibility</p:attrName>
                                        </p:attrNameLst>
                                      </p:cBhvr>
                                      <p:to>
                                        <p:strVal val="visible"/>
                                      </p:to>
                                    </p:set>
                                    <p:animScale>
                                      <p:cBhvr>
                                        <p:cTn id="7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17"/>
                                        </p:tgtEl>
                                        <p:attrNameLst>
                                          <p:attrName>ppt_x</p:attrName>
                                          <p:attrName>ppt_y</p:attrName>
                                        </p:attrNameLst>
                                      </p:cBhvr>
                                    </p:animMotion>
                                    <p:animEffect transition="in" filter="fade">
                                      <p:cBhvr>
                                        <p:cTn id="77" dur="1000"/>
                                        <p:tgtEl>
                                          <p:spTgt spid="17"/>
                                        </p:tgtEl>
                                      </p:cBhvr>
                                    </p:animEffect>
                                  </p:childTnLst>
                                </p:cTn>
                              </p:par>
                              <p:par>
                                <p:cTn id="78" presetID="52" presetClass="entr" presetSubtype="0" fill="hold" nodeType="withEffect">
                                  <p:stCondLst>
                                    <p:cond delay="0"/>
                                  </p:stCondLst>
                                  <p:childTnLst>
                                    <p:set>
                                      <p:cBhvr>
                                        <p:cTn id="79" dur="1" fill="hold">
                                          <p:stCondLst>
                                            <p:cond delay="0"/>
                                          </p:stCondLst>
                                        </p:cTn>
                                        <p:tgtEl>
                                          <p:spTgt spid="18"/>
                                        </p:tgtEl>
                                        <p:attrNameLst>
                                          <p:attrName>style.visibility</p:attrName>
                                        </p:attrNameLst>
                                      </p:cBhvr>
                                      <p:to>
                                        <p:strVal val="visible"/>
                                      </p:to>
                                    </p:set>
                                    <p:animScale>
                                      <p:cBhvr>
                                        <p:cTn id="8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18"/>
                                        </p:tgtEl>
                                        <p:attrNameLst>
                                          <p:attrName>ppt_x</p:attrName>
                                          <p:attrName>ppt_y</p:attrName>
                                        </p:attrNameLst>
                                      </p:cBhvr>
                                    </p:animMotion>
                                    <p:animEffect transition="in" filter="fade">
                                      <p:cBhvr>
                                        <p:cTn id="82" dur="1000"/>
                                        <p:tgtEl>
                                          <p:spTgt spid="18"/>
                                        </p:tgtEl>
                                      </p:cBhvr>
                                    </p:animEffect>
                                  </p:childTnLst>
                                </p:cTn>
                              </p:par>
                              <p:par>
                                <p:cTn id="83" presetID="52" presetClass="entr" presetSubtype="0" fill="hold" nodeType="withEffect">
                                  <p:stCondLst>
                                    <p:cond delay="0"/>
                                  </p:stCondLst>
                                  <p:childTnLst>
                                    <p:set>
                                      <p:cBhvr>
                                        <p:cTn id="84" dur="1" fill="hold">
                                          <p:stCondLst>
                                            <p:cond delay="0"/>
                                          </p:stCondLst>
                                        </p:cTn>
                                        <p:tgtEl>
                                          <p:spTgt spid="19"/>
                                        </p:tgtEl>
                                        <p:attrNameLst>
                                          <p:attrName>style.visibility</p:attrName>
                                        </p:attrNameLst>
                                      </p:cBhvr>
                                      <p:to>
                                        <p:strVal val="visible"/>
                                      </p:to>
                                    </p:set>
                                    <p:animScale>
                                      <p:cBhvr>
                                        <p:cTn id="8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19"/>
                                        </p:tgtEl>
                                        <p:attrNameLst>
                                          <p:attrName>ppt_x</p:attrName>
                                          <p:attrName>ppt_y</p:attrName>
                                        </p:attrNameLst>
                                      </p:cBhvr>
                                    </p:animMotion>
                                    <p:animEffect transition="in" filter="fade">
                                      <p:cBhvr>
                                        <p:cTn id="87" dur="1000"/>
                                        <p:tgtEl>
                                          <p:spTgt spid="19"/>
                                        </p:tgtEl>
                                      </p:cBhvr>
                                    </p:animEffect>
                                  </p:childTnLst>
                                </p:cTn>
                              </p:par>
                              <p:par>
                                <p:cTn id="88" presetID="52" presetClass="entr" presetSubtype="0"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Scale>
                                      <p:cBhvr>
                                        <p:cTn id="9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20"/>
                                        </p:tgtEl>
                                        <p:attrNameLst>
                                          <p:attrName>ppt_x</p:attrName>
                                          <p:attrName>ppt_y</p:attrName>
                                        </p:attrNameLst>
                                      </p:cBhvr>
                                    </p:animMotion>
                                    <p:animEffect transition="in" filter="fade">
                                      <p:cBhvr>
                                        <p:cTn id="92" dur="10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52" presetClass="entr" presetSubtype="0"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Scale>
                                      <p:cBhvr>
                                        <p:cTn id="9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21"/>
                                        </p:tgtEl>
                                        <p:attrNameLst>
                                          <p:attrName>ppt_x</p:attrName>
                                          <p:attrName>ppt_y</p:attrName>
                                        </p:attrNameLst>
                                      </p:cBhvr>
                                    </p:animMotion>
                                    <p:animEffect transition="in" filter="fade">
                                      <p:cBhvr>
                                        <p:cTn id="9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a:defRPr/>
            </a:pPr>
            <a:r>
              <a:rPr lang="en-US" dirty="0" smtClean="0"/>
              <a:t>Rules for Scoring</a:t>
            </a:r>
            <a:br>
              <a:rPr lang="en-US" dirty="0" smtClean="0"/>
            </a:br>
            <a:r>
              <a:rPr lang="en-US" sz="2800" dirty="0" smtClean="0"/>
              <a:t>See Handout for Details</a:t>
            </a:r>
            <a:endParaRPr lang="en-US" dirty="0"/>
          </a:p>
        </p:txBody>
      </p:sp>
      <p:sp>
        <p:nvSpPr>
          <p:cNvPr id="56323" name="Content Placeholder 2"/>
          <p:cNvSpPr>
            <a:spLocks noGrp="1"/>
          </p:cNvSpPr>
          <p:nvPr>
            <p:ph idx="1"/>
          </p:nvPr>
        </p:nvSpPr>
        <p:spPr>
          <a:xfrm>
            <a:off x="457200" y="1600200"/>
            <a:ext cx="8229600" cy="762000"/>
          </a:xfrm>
        </p:spPr>
        <p:txBody>
          <a:bodyPr/>
          <a:lstStyle/>
          <a:p>
            <a:r>
              <a:rPr lang="en-US" b="1" smtClean="0"/>
              <a:t>Semantics: </a:t>
            </a:r>
            <a:r>
              <a:rPr lang="en-US" smtClean="0"/>
              <a:t>Semantically correct </a:t>
            </a:r>
          </a:p>
          <a:p>
            <a:endParaRPr lang="en-US" smtClean="0"/>
          </a:p>
        </p:txBody>
      </p:sp>
      <p:pic>
        <p:nvPicPr>
          <p:cNvPr id="56324" name="Picture 2"/>
          <p:cNvPicPr>
            <a:picLocks noChangeAspect="1" noChangeArrowheads="1"/>
          </p:cNvPicPr>
          <p:nvPr/>
        </p:nvPicPr>
        <p:blipFill>
          <a:blip r:embed="rId3" cstate="print"/>
          <a:srcRect/>
          <a:stretch>
            <a:fillRect/>
          </a:stretch>
        </p:blipFill>
        <p:spPr bwMode="auto">
          <a:xfrm>
            <a:off x="1143000" y="2438400"/>
            <a:ext cx="6884988" cy="685800"/>
          </a:xfrm>
          <a:prstGeom prst="rect">
            <a:avLst/>
          </a:prstGeom>
          <a:noFill/>
          <a:ln w="9525">
            <a:noFill/>
            <a:miter lim="800000"/>
            <a:headEnd/>
            <a:tailEnd/>
          </a:ln>
        </p:spPr>
      </p:pic>
      <p:pic>
        <p:nvPicPr>
          <p:cNvPr id="56325" name="Picture 3"/>
          <p:cNvPicPr>
            <a:picLocks noChangeAspect="1" noChangeArrowheads="1"/>
          </p:cNvPicPr>
          <p:nvPr/>
        </p:nvPicPr>
        <p:blipFill>
          <a:blip r:embed="rId4" cstate="print"/>
          <a:srcRect/>
          <a:stretch>
            <a:fillRect/>
          </a:stretch>
        </p:blipFill>
        <p:spPr bwMode="auto">
          <a:xfrm>
            <a:off x="1143000" y="3962400"/>
            <a:ext cx="6989763" cy="838200"/>
          </a:xfrm>
          <a:prstGeom prst="rect">
            <a:avLst/>
          </a:prstGeom>
          <a:noFill/>
          <a:ln w="9525">
            <a:noFill/>
            <a:miter lim="800000"/>
            <a:headEnd/>
            <a:tailEnd/>
          </a:ln>
        </p:spPr>
      </p:pic>
      <p:sp>
        <p:nvSpPr>
          <p:cNvPr id="6" name="L-Shape 5"/>
          <p:cNvSpPr/>
          <p:nvPr/>
        </p:nvSpPr>
        <p:spPr>
          <a:xfrm rot="8134650">
            <a:off x="1044575" y="2419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L-Shape 6"/>
          <p:cNvSpPr/>
          <p:nvPr/>
        </p:nvSpPr>
        <p:spPr>
          <a:xfrm rot="8134650">
            <a:off x="2797175" y="2419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L-Shape 7"/>
          <p:cNvSpPr/>
          <p:nvPr/>
        </p:nvSpPr>
        <p:spPr>
          <a:xfrm rot="8134650">
            <a:off x="4168775" y="2419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L-Shape 8"/>
          <p:cNvSpPr/>
          <p:nvPr/>
        </p:nvSpPr>
        <p:spPr>
          <a:xfrm rot="8134650">
            <a:off x="5235575" y="2419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L-Shape 9"/>
          <p:cNvSpPr/>
          <p:nvPr/>
        </p:nvSpPr>
        <p:spPr>
          <a:xfrm rot="8134650">
            <a:off x="6378575" y="2419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L-Shape 10"/>
          <p:cNvSpPr/>
          <p:nvPr/>
        </p:nvSpPr>
        <p:spPr>
          <a:xfrm rot="8134650">
            <a:off x="7597775" y="2419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TextBox 11"/>
          <p:cNvSpPr txBox="1">
            <a:spLocks noChangeArrowheads="1"/>
          </p:cNvSpPr>
          <p:nvPr/>
        </p:nvSpPr>
        <p:spPr bwMode="auto">
          <a:xfrm>
            <a:off x="3581400" y="3276600"/>
            <a:ext cx="1295400" cy="523875"/>
          </a:xfrm>
          <a:prstGeom prst="rect">
            <a:avLst/>
          </a:prstGeom>
          <a:noFill/>
          <a:ln w="9525">
            <a:noFill/>
            <a:miter lim="800000"/>
            <a:headEnd/>
            <a:tailEnd/>
          </a:ln>
        </p:spPr>
        <p:txBody>
          <a:bodyPr>
            <a:spAutoFit/>
          </a:bodyPr>
          <a:lstStyle/>
          <a:p>
            <a:r>
              <a:rPr lang="en-US" sz="2800">
                <a:solidFill>
                  <a:srgbClr val="FF0000"/>
                </a:solidFill>
              </a:rPr>
              <a:t>CWS 5</a:t>
            </a:r>
          </a:p>
        </p:txBody>
      </p:sp>
      <p:sp>
        <p:nvSpPr>
          <p:cNvPr id="13" name="L-Shape 12"/>
          <p:cNvSpPr/>
          <p:nvPr/>
        </p:nvSpPr>
        <p:spPr>
          <a:xfrm rot="8134650">
            <a:off x="968375" y="3943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L-Shape 13"/>
          <p:cNvSpPr/>
          <p:nvPr/>
        </p:nvSpPr>
        <p:spPr>
          <a:xfrm rot="8134650">
            <a:off x="2873375" y="3943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L-Shape 14"/>
          <p:cNvSpPr/>
          <p:nvPr/>
        </p:nvSpPr>
        <p:spPr>
          <a:xfrm rot="8134650">
            <a:off x="4168775" y="4019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L-Shape 15"/>
          <p:cNvSpPr/>
          <p:nvPr/>
        </p:nvSpPr>
        <p:spPr>
          <a:xfrm rot="8134650">
            <a:off x="7521575" y="3790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TextBox 16"/>
          <p:cNvSpPr txBox="1">
            <a:spLocks noChangeArrowheads="1"/>
          </p:cNvSpPr>
          <p:nvPr/>
        </p:nvSpPr>
        <p:spPr bwMode="auto">
          <a:xfrm>
            <a:off x="3733800" y="4800600"/>
            <a:ext cx="1295400" cy="523875"/>
          </a:xfrm>
          <a:prstGeom prst="rect">
            <a:avLst/>
          </a:prstGeom>
          <a:noFill/>
          <a:ln w="9525">
            <a:noFill/>
            <a:miter lim="800000"/>
            <a:headEnd/>
            <a:tailEnd/>
          </a:ln>
        </p:spPr>
        <p:txBody>
          <a:bodyPr>
            <a:spAutoFit/>
          </a:bodyPr>
          <a:lstStyle/>
          <a:p>
            <a:r>
              <a:rPr lang="en-US" sz="2800">
                <a:solidFill>
                  <a:srgbClr val="FF0000"/>
                </a:solidFill>
              </a:rPr>
              <a:t>CWS 4</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Scale>
                                      <p:cBhvr>
                                        <p:cTn id="2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gtEl>
                                        <p:attrNameLst>
                                          <p:attrName>ppt_x</p:attrName>
                                          <p:attrName>ppt_y</p:attrName>
                                        </p:attrNameLst>
                                      </p:cBhvr>
                                    </p:animMotion>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Scale>
                                      <p:cBhvr>
                                        <p:cTn id="3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0"/>
                                        </p:tgtEl>
                                        <p:attrNameLst>
                                          <p:attrName>ppt_x</p:attrName>
                                          <p:attrName>ppt_y</p:attrName>
                                        </p:attrNameLst>
                                      </p:cBhvr>
                                    </p:animMotion>
                                    <p:animEffect transition="in" filter="fade">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Scale>
                                      <p:cBhvr>
                                        <p:cTn id="4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1"/>
                                        </p:tgtEl>
                                        <p:attrNameLst>
                                          <p:attrName>ppt_x</p:attrName>
                                          <p:attrName>ppt_y</p:attrName>
                                        </p:attrNameLst>
                                      </p:cBhvr>
                                    </p:animMotion>
                                    <p:animEffect transition="in" filter="fade">
                                      <p:cBhvr>
                                        <p:cTn id="44" dur="1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Scale>
                                      <p:cBhvr>
                                        <p:cTn id="4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2"/>
                                        </p:tgtEl>
                                        <p:attrNameLst>
                                          <p:attrName>ppt_x</p:attrName>
                                          <p:attrName>ppt_y</p:attrName>
                                        </p:attrNameLst>
                                      </p:cBhvr>
                                    </p:animMotion>
                                    <p:animEffect transition="in" filter="fade">
                                      <p:cBhvr>
                                        <p:cTn id="51" dur="10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Scale>
                                      <p:cBhvr>
                                        <p:cTn id="56"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3"/>
                                        </p:tgtEl>
                                        <p:attrNameLst>
                                          <p:attrName>ppt_x</p:attrName>
                                          <p:attrName>ppt_y</p:attrName>
                                        </p:attrNameLst>
                                      </p:cBhvr>
                                    </p:animMotion>
                                    <p:animEffect transition="in" filter="fade">
                                      <p:cBhvr>
                                        <p:cTn id="58" dur="1000"/>
                                        <p:tgtEl>
                                          <p:spTgt spid="13"/>
                                        </p:tgtEl>
                                      </p:cBhvr>
                                    </p:animEffect>
                                  </p:childTnLst>
                                </p:cTn>
                              </p:par>
                              <p:par>
                                <p:cTn id="59" presetID="52" presetClass="entr" presetSubtype="0"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animScale>
                                      <p:cBhvr>
                                        <p:cTn id="6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14"/>
                                        </p:tgtEl>
                                        <p:attrNameLst>
                                          <p:attrName>ppt_x</p:attrName>
                                          <p:attrName>ppt_y</p:attrName>
                                        </p:attrNameLst>
                                      </p:cBhvr>
                                    </p:animMotion>
                                    <p:animEffect transition="in" filter="fade">
                                      <p:cBhvr>
                                        <p:cTn id="63" dur="1000"/>
                                        <p:tgtEl>
                                          <p:spTgt spid="14"/>
                                        </p:tgtEl>
                                      </p:cBhvr>
                                    </p:animEffect>
                                  </p:childTnLst>
                                </p:cTn>
                              </p:par>
                              <p:par>
                                <p:cTn id="64" presetID="52" presetClass="entr" presetSubtype="0" fill="hold" nodeType="withEffect">
                                  <p:stCondLst>
                                    <p:cond delay="0"/>
                                  </p:stCondLst>
                                  <p:childTnLst>
                                    <p:set>
                                      <p:cBhvr>
                                        <p:cTn id="65" dur="1" fill="hold">
                                          <p:stCondLst>
                                            <p:cond delay="0"/>
                                          </p:stCondLst>
                                        </p:cTn>
                                        <p:tgtEl>
                                          <p:spTgt spid="15"/>
                                        </p:tgtEl>
                                        <p:attrNameLst>
                                          <p:attrName>style.visibility</p:attrName>
                                        </p:attrNameLst>
                                      </p:cBhvr>
                                      <p:to>
                                        <p:strVal val="visible"/>
                                      </p:to>
                                    </p:set>
                                    <p:animScale>
                                      <p:cBhvr>
                                        <p:cTn id="6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5"/>
                                        </p:tgtEl>
                                        <p:attrNameLst>
                                          <p:attrName>ppt_x</p:attrName>
                                          <p:attrName>ppt_y</p:attrName>
                                        </p:attrNameLst>
                                      </p:cBhvr>
                                    </p:animMotion>
                                    <p:animEffect transition="in" filter="fade">
                                      <p:cBhvr>
                                        <p:cTn id="68" dur="1000"/>
                                        <p:tgtEl>
                                          <p:spTgt spid="15"/>
                                        </p:tgtEl>
                                      </p:cBhvr>
                                    </p:animEffect>
                                  </p:childTnLst>
                                </p:cTn>
                              </p:par>
                              <p:par>
                                <p:cTn id="69" presetID="52" presetClass="entr" presetSubtype="0"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Scale>
                                      <p:cBhvr>
                                        <p:cTn id="7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16"/>
                                        </p:tgtEl>
                                        <p:attrNameLst>
                                          <p:attrName>ppt_x</p:attrName>
                                          <p:attrName>ppt_y</p:attrName>
                                        </p:attrNameLst>
                                      </p:cBhvr>
                                    </p:animMotion>
                                    <p:animEffect transition="in" filter="fade">
                                      <p:cBhvr>
                                        <p:cTn id="73" dur="10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52" presetClass="entr" presetSubtype="0"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Scale>
                                      <p:cBhvr>
                                        <p:cTn id="7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7"/>
                                        </p:tgtEl>
                                        <p:attrNameLst>
                                          <p:attrName>ppt_x</p:attrName>
                                          <p:attrName>ppt_y</p:attrName>
                                        </p:attrNameLst>
                                      </p:cBhvr>
                                    </p:animMotion>
                                    <p:animEffect transition="in" filter="fade">
                                      <p:cBhvr>
                                        <p:cTn id="8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612775" y="228600"/>
            <a:ext cx="8153400" cy="990600"/>
          </a:xfrm>
        </p:spPr>
        <p:txBody>
          <a:bodyPr/>
          <a:lstStyle/>
          <a:p>
            <a:r>
              <a:rPr lang="en-US" smtClean="0"/>
              <a:t>Correct Writing Sequence </a:t>
            </a:r>
          </a:p>
        </p:txBody>
      </p:sp>
      <p:pic>
        <p:nvPicPr>
          <p:cNvPr id="57347" name="Picture 2"/>
          <p:cNvPicPr>
            <a:picLocks noChangeAspect="1" noChangeArrowheads="1"/>
          </p:cNvPicPr>
          <p:nvPr/>
        </p:nvPicPr>
        <p:blipFill>
          <a:blip r:embed="rId2" cstate="print"/>
          <a:srcRect/>
          <a:stretch>
            <a:fillRect/>
          </a:stretch>
        </p:blipFill>
        <p:spPr bwMode="auto">
          <a:xfrm>
            <a:off x="609600" y="1524000"/>
            <a:ext cx="7983538" cy="4781550"/>
          </a:xfrm>
          <a:prstGeom prst="rect">
            <a:avLst/>
          </a:prstGeom>
          <a:noFill/>
          <a:ln w="9525">
            <a:noFill/>
            <a:miter lim="800000"/>
            <a:headEnd/>
            <a:tailEnd/>
          </a:ln>
        </p:spPr>
      </p:pic>
      <p:sp>
        <p:nvSpPr>
          <p:cNvPr id="5" name="L-Shape 4"/>
          <p:cNvSpPr/>
          <p:nvPr/>
        </p:nvSpPr>
        <p:spPr>
          <a:xfrm rot="8134650">
            <a:off x="739775" y="1657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L-Shape 5"/>
          <p:cNvSpPr/>
          <p:nvPr/>
        </p:nvSpPr>
        <p:spPr>
          <a:xfrm rot="8134650">
            <a:off x="2263775" y="1733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L-Shape 6"/>
          <p:cNvSpPr/>
          <p:nvPr/>
        </p:nvSpPr>
        <p:spPr>
          <a:xfrm rot="8134650">
            <a:off x="3635375" y="1657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L-Shape 7"/>
          <p:cNvSpPr/>
          <p:nvPr/>
        </p:nvSpPr>
        <p:spPr>
          <a:xfrm rot="8134650">
            <a:off x="6683375" y="1962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L-Shape 8"/>
          <p:cNvSpPr/>
          <p:nvPr/>
        </p:nvSpPr>
        <p:spPr>
          <a:xfrm rot="8134650">
            <a:off x="1882775" y="2419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L-Shape 9"/>
          <p:cNvSpPr/>
          <p:nvPr/>
        </p:nvSpPr>
        <p:spPr>
          <a:xfrm rot="8134650">
            <a:off x="7369175" y="2419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L-Shape 10"/>
          <p:cNvSpPr/>
          <p:nvPr/>
        </p:nvSpPr>
        <p:spPr>
          <a:xfrm rot="8134650">
            <a:off x="5387975" y="3028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L-Shape 11"/>
          <p:cNvSpPr/>
          <p:nvPr/>
        </p:nvSpPr>
        <p:spPr>
          <a:xfrm rot="8134650">
            <a:off x="7140575" y="3028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L-Shape 12"/>
          <p:cNvSpPr/>
          <p:nvPr/>
        </p:nvSpPr>
        <p:spPr>
          <a:xfrm rot="8134650">
            <a:off x="2568575" y="3409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L-Shape 13"/>
          <p:cNvSpPr/>
          <p:nvPr/>
        </p:nvSpPr>
        <p:spPr>
          <a:xfrm rot="8134650">
            <a:off x="1730375" y="4019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L-Shape 14"/>
          <p:cNvSpPr/>
          <p:nvPr/>
        </p:nvSpPr>
        <p:spPr>
          <a:xfrm rot="8134650">
            <a:off x="5159375" y="42481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L-Shape 15"/>
          <p:cNvSpPr/>
          <p:nvPr/>
        </p:nvSpPr>
        <p:spPr>
          <a:xfrm rot="8134650">
            <a:off x="3482975" y="4705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L-Shape 16"/>
          <p:cNvSpPr/>
          <p:nvPr/>
        </p:nvSpPr>
        <p:spPr>
          <a:xfrm rot="8134650">
            <a:off x="4549775" y="47053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L-Shape 17"/>
          <p:cNvSpPr/>
          <p:nvPr/>
        </p:nvSpPr>
        <p:spPr>
          <a:xfrm rot="8134650">
            <a:off x="3254375" y="51625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L-Shape 18"/>
          <p:cNvSpPr/>
          <p:nvPr/>
        </p:nvSpPr>
        <p:spPr>
          <a:xfrm rot="8134650">
            <a:off x="4549775" y="5314950"/>
            <a:ext cx="273050" cy="266700"/>
          </a:xfrm>
          <a:prstGeom prst="corner">
            <a:avLst>
              <a:gd name="adj1" fmla="val 23002"/>
              <a:gd name="adj2" fmla="val 22758"/>
            </a:avLst>
          </a:prstGeom>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TextBox 19"/>
          <p:cNvSpPr txBox="1">
            <a:spLocks noChangeArrowheads="1"/>
          </p:cNvSpPr>
          <p:nvPr/>
        </p:nvSpPr>
        <p:spPr bwMode="auto">
          <a:xfrm>
            <a:off x="6324600" y="5780088"/>
            <a:ext cx="2590800" cy="585787"/>
          </a:xfrm>
          <a:prstGeom prst="rect">
            <a:avLst/>
          </a:prstGeom>
          <a:noFill/>
          <a:ln w="9525">
            <a:noFill/>
            <a:miter lim="800000"/>
            <a:headEnd/>
            <a:tailEnd/>
          </a:ln>
        </p:spPr>
        <p:txBody>
          <a:bodyPr>
            <a:spAutoFit/>
          </a:bodyPr>
          <a:lstStyle/>
          <a:p>
            <a:r>
              <a:rPr lang="en-US" sz="3200">
                <a:solidFill>
                  <a:srgbClr val="FF0000"/>
                </a:solidFill>
              </a:rPr>
              <a:t>15 CWS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par>
                                <p:cTn id="25" presetID="52"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Scale>
                                      <p:cBhvr>
                                        <p:cTn id="2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9"/>
                                        </p:tgtEl>
                                        <p:attrNameLst>
                                          <p:attrName>ppt_x</p:attrName>
                                          <p:attrName>ppt_y</p:attrName>
                                        </p:attrNameLst>
                                      </p:cBhvr>
                                    </p:animMotion>
                                    <p:animEffect transition="in" filter="fade">
                                      <p:cBhvr>
                                        <p:cTn id="29" dur="1000"/>
                                        <p:tgtEl>
                                          <p:spTgt spid="9"/>
                                        </p:tgtEl>
                                      </p:cBhvr>
                                    </p:animEffect>
                                  </p:childTnLst>
                                </p:cTn>
                              </p:par>
                              <p:par>
                                <p:cTn id="30" presetID="52"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Scale>
                                      <p:cBhvr>
                                        <p:cTn id="3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0"/>
                                        </p:tgtEl>
                                        <p:attrNameLst>
                                          <p:attrName>ppt_x</p:attrName>
                                          <p:attrName>ppt_y</p:attrName>
                                        </p:attrNameLst>
                                      </p:cBhvr>
                                    </p:animMotion>
                                    <p:animEffect transition="in" filter="fade">
                                      <p:cBhvr>
                                        <p:cTn id="34" dur="1000"/>
                                        <p:tgtEl>
                                          <p:spTgt spid="10"/>
                                        </p:tgtEl>
                                      </p:cBhvr>
                                    </p:animEffect>
                                  </p:childTnLst>
                                </p:cTn>
                              </p:par>
                              <p:par>
                                <p:cTn id="35" presetID="52"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Scale>
                                      <p:cBhvr>
                                        <p:cTn id="3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1"/>
                                        </p:tgtEl>
                                        <p:attrNameLst>
                                          <p:attrName>ppt_x</p:attrName>
                                          <p:attrName>ppt_y</p:attrName>
                                        </p:attrNameLst>
                                      </p:cBhvr>
                                    </p:animMotion>
                                    <p:animEffect transition="in" filter="fade">
                                      <p:cBhvr>
                                        <p:cTn id="39" dur="1000"/>
                                        <p:tgtEl>
                                          <p:spTgt spid="11"/>
                                        </p:tgtEl>
                                      </p:cBhvr>
                                    </p:animEffect>
                                  </p:childTnLst>
                                </p:cTn>
                              </p:par>
                              <p:par>
                                <p:cTn id="40" presetID="52"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Scale>
                                      <p:cBhvr>
                                        <p:cTn id="4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2"/>
                                        </p:tgtEl>
                                        <p:attrNameLst>
                                          <p:attrName>ppt_x</p:attrName>
                                          <p:attrName>ppt_y</p:attrName>
                                        </p:attrNameLst>
                                      </p:cBhvr>
                                    </p:animMotion>
                                    <p:animEffect transition="in" filter="fade">
                                      <p:cBhvr>
                                        <p:cTn id="44" dur="1000"/>
                                        <p:tgtEl>
                                          <p:spTgt spid="12"/>
                                        </p:tgtEl>
                                      </p:cBhvr>
                                    </p:animEffect>
                                  </p:childTnLst>
                                </p:cTn>
                              </p:par>
                              <p:par>
                                <p:cTn id="45" presetID="52"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Scale>
                                      <p:cBhvr>
                                        <p:cTn id="4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3"/>
                                        </p:tgtEl>
                                        <p:attrNameLst>
                                          <p:attrName>ppt_x</p:attrName>
                                          <p:attrName>ppt_y</p:attrName>
                                        </p:attrNameLst>
                                      </p:cBhvr>
                                    </p:animMotion>
                                    <p:animEffect transition="in" filter="fade">
                                      <p:cBhvr>
                                        <p:cTn id="49" dur="1000"/>
                                        <p:tgtEl>
                                          <p:spTgt spid="13"/>
                                        </p:tgtEl>
                                      </p:cBhvr>
                                    </p:animEffect>
                                  </p:childTnLst>
                                </p:cTn>
                              </p:par>
                              <p:par>
                                <p:cTn id="50" presetID="52" presetClass="entr" presetSubtype="0"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Scale>
                                      <p:cBhvr>
                                        <p:cTn id="5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4"/>
                                        </p:tgtEl>
                                        <p:attrNameLst>
                                          <p:attrName>ppt_x</p:attrName>
                                          <p:attrName>ppt_y</p:attrName>
                                        </p:attrNameLst>
                                      </p:cBhvr>
                                    </p:animMotion>
                                    <p:animEffect transition="in" filter="fade">
                                      <p:cBhvr>
                                        <p:cTn id="54" dur="1000"/>
                                        <p:tgtEl>
                                          <p:spTgt spid="14"/>
                                        </p:tgtEl>
                                      </p:cBhvr>
                                    </p:animEffect>
                                  </p:childTnLst>
                                </p:cTn>
                              </p:par>
                              <p:par>
                                <p:cTn id="55" presetID="52" presetClass="entr" presetSubtype="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Scale>
                                      <p:cBhvr>
                                        <p:cTn id="5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5"/>
                                        </p:tgtEl>
                                        <p:attrNameLst>
                                          <p:attrName>ppt_x</p:attrName>
                                          <p:attrName>ppt_y</p:attrName>
                                        </p:attrNameLst>
                                      </p:cBhvr>
                                    </p:animMotion>
                                    <p:animEffect transition="in" filter="fade">
                                      <p:cBhvr>
                                        <p:cTn id="59" dur="1000"/>
                                        <p:tgtEl>
                                          <p:spTgt spid="15"/>
                                        </p:tgtEl>
                                      </p:cBhvr>
                                    </p:animEffect>
                                  </p:childTnLst>
                                </p:cTn>
                              </p:par>
                              <p:par>
                                <p:cTn id="60" presetID="52" presetClass="entr" presetSubtype="0"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Scale>
                                      <p:cBhvr>
                                        <p:cTn id="6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16"/>
                                        </p:tgtEl>
                                        <p:attrNameLst>
                                          <p:attrName>ppt_x</p:attrName>
                                          <p:attrName>ppt_y</p:attrName>
                                        </p:attrNameLst>
                                      </p:cBhvr>
                                    </p:animMotion>
                                    <p:animEffect transition="in" filter="fade">
                                      <p:cBhvr>
                                        <p:cTn id="64" dur="1000"/>
                                        <p:tgtEl>
                                          <p:spTgt spid="16"/>
                                        </p:tgtEl>
                                      </p:cBhvr>
                                    </p:animEffect>
                                  </p:childTnLst>
                                </p:cTn>
                              </p:par>
                              <p:par>
                                <p:cTn id="65" presetID="52" presetClass="entr" presetSubtype="0" fill="hold" nodeType="withEffect">
                                  <p:stCondLst>
                                    <p:cond delay="0"/>
                                  </p:stCondLst>
                                  <p:childTnLst>
                                    <p:set>
                                      <p:cBhvr>
                                        <p:cTn id="66" dur="1" fill="hold">
                                          <p:stCondLst>
                                            <p:cond delay="0"/>
                                          </p:stCondLst>
                                        </p:cTn>
                                        <p:tgtEl>
                                          <p:spTgt spid="17"/>
                                        </p:tgtEl>
                                        <p:attrNameLst>
                                          <p:attrName>style.visibility</p:attrName>
                                        </p:attrNameLst>
                                      </p:cBhvr>
                                      <p:to>
                                        <p:strVal val="visible"/>
                                      </p:to>
                                    </p:set>
                                    <p:animScale>
                                      <p:cBhvr>
                                        <p:cTn id="6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17"/>
                                        </p:tgtEl>
                                        <p:attrNameLst>
                                          <p:attrName>ppt_x</p:attrName>
                                          <p:attrName>ppt_y</p:attrName>
                                        </p:attrNameLst>
                                      </p:cBhvr>
                                    </p:animMotion>
                                    <p:animEffect transition="in" filter="fade">
                                      <p:cBhvr>
                                        <p:cTn id="69" dur="1000"/>
                                        <p:tgtEl>
                                          <p:spTgt spid="17"/>
                                        </p:tgtEl>
                                      </p:cBhvr>
                                    </p:animEffect>
                                  </p:childTnLst>
                                </p:cTn>
                              </p:par>
                              <p:par>
                                <p:cTn id="70" presetID="52"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Scale>
                                      <p:cBhvr>
                                        <p:cTn id="7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18"/>
                                        </p:tgtEl>
                                        <p:attrNameLst>
                                          <p:attrName>ppt_x</p:attrName>
                                          <p:attrName>ppt_y</p:attrName>
                                        </p:attrNameLst>
                                      </p:cBhvr>
                                    </p:animMotion>
                                    <p:animEffect transition="in" filter="fade">
                                      <p:cBhvr>
                                        <p:cTn id="74" dur="1000"/>
                                        <p:tgtEl>
                                          <p:spTgt spid="18"/>
                                        </p:tgtEl>
                                      </p:cBhvr>
                                    </p:animEffect>
                                  </p:childTnLst>
                                </p:cTn>
                              </p:par>
                              <p:par>
                                <p:cTn id="75" presetID="52" presetClass="entr" presetSubtype="0" fill="hold" nodeType="withEffect">
                                  <p:stCondLst>
                                    <p:cond delay="0"/>
                                  </p:stCondLst>
                                  <p:childTnLst>
                                    <p:set>
                                      <p:cBhvr>
                                        <p:cTn id="76" dur="1" fill="hold">
                                          <p:stCondLst>
                                            <p:cond delay="0"/>
                                          </p:stCondLst>
                                        </p:cTn>
                                        <p:tgtEl>
                                          <p:spTgt spid="19"/>
                                        </p:tgtEl>
                                        <p:attrNameLst>
                                          <p:attrName>style.visibility</p:attrName>
                                        </p:attrNameLst>
                                      </p:cBhvr>
                                      <p:to>
                                        <p:strVal val="visible"/>
                                      </p:to>
                                    </p:set>
                                    <p:animScale>
                                      <p:cBhvr>
                                        <p:cTn id="7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9"/>
                                        </p:tgtEl>
                                        <p:attrNameLst>
                                          <p:attrName>ppt_x</p:attrName>
                                          <p:attrName>ppt_y</p:attrName>
                                        </p:attrNameLst>
                                      </p:cBhvr>
                                    </p:animMotion>
                                    <p:animEffect transition="in" filter="fade">
                                      <p:cBhvr>
                                        <p:cTn id="79" dur="1000"/>
                                        <p:tgtEl>
                                          <p:spTgt spid="19"/>
                                        </p:tgtEl>
                                      </p:cBhvr>
                                    </p:animEffect>
                                  </p:childTnLst>
                                </p:cTn>
                              </p:par>
                            </p:childTnLst>
                          </p:cTn>
                        </p:par>
                      </p:childTnLst>
                    </p:cTn>
                  </p:par>
                  <p:par>
                    <p:cTn id="80" fill="hold">
                      <p:stCondLst>
                        <p:cond delay="indefinite"/>
                      </p:stCondLst>
                      <p:childTnLst>
                        <p:par>
                          <p:cTn id="81" fill="hold">
                            <p:stCondLst>
                              <p:cond delay="0"/>
                            </p:stCondLst>
                            <p:childTnLst>
                              <p:par>
                                <p:cTn id="82" presetID="52" presetClass="entr" presetSubtype="0" fill="hold" grpId="0" nodeType="clickEffect">
                                  <p:stCondLst>
                                    <p:cond delay="0"/>
                                  </p:stCondLst>
                                  <p:childTnLst>
                                    <p:set>
                                      <p:cBhvr>
                                        <p:cTn id="83" dur="1" fill="hold">
                                          <p:stCondLst>
                                            <p:cond delay="0"/>
                                          </p:stCondLst>
                                        </p:cTn>
                                        <p:tgtEl>
                                          <p:spTgt spid="20"/>
                                        </p:tgtEl>
                                        <p:attrNameLst>
                                          <p:attrName>style.visibility</p:attrName>
                                        </p:attrNameLst>
                                      </p:cBhvr>
                                      <p:to>
                                        <p:strVal val="visible"/>
                                      </p:to>
                                    </p:set>
                                    <p:animScale>
                                      <p:cBhvr>
                                        <p:cTn id="84"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20"/>
                                        </p:tgtEl>
                                        <p:attrNameLst>
                                          <p:attrName>ppt_x</p:attrName>
                                          <p:attrName>ppt_y</p:attrName>
                                        </p:attrNameLst>
                                      </p:cBhvr>
                                    </p:animMotion>
                                    <p:animEffect transition="in" filter="fade">
                                      <p:cBhvr>
                                        <p:cTn id="8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0" y="25908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5"/>
          <p:cNvCxnSpPr/>
          <p:nvPr/>
        </p:nvCxnSpPr>
        <p:spPr>
          <a:xfrm>
            <a:off x="1524000" y="43434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7848600" y="38100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flipV="1">
            <a:off x="1828800" y="16764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733800" y="1447800"/>
            <a:ext cx="2514600" cy="508000"/>
          </a:xfrm>
          <a:prstGeom prst="rect">
            <a:avLst/>
          </a:prstGeom>
          <a:noFill/>
          <a:ln w="9525">
            <a:noFill/>
            <a:miter lim="800000"/>
            <a:headEnd/>
            <a:tailEnd/>
          </a:ln>
        </p:spPr>
        <p:txBody>
          <a:bodyPr>
            <a:spAutoFit/>
          </a:bodyPr>
          <a:lstStyle/>
          <a:p>
            <a:r>
              <a:rPr lang="en-US" b="1">
                <a:latin typeface="Calibri" pitchFamily="34" charset="0"/>
              </a:rPr>
              <a:t>Handwriting  </a:t>
            </a:r>
          </a:p>
          <a:p>
            <a:r>
              <a:rPr lang="en-US" sz="900" b="1">
                <a:latin typeface="Calibri" pitchFamily="34" charset="0"/>
              </a:rPr>
              <a:t>(Handwriting without Tears Screener) </a:t>
            </a:r>
          </a:p>
        </p:txBody>
      </p:sp>
      <p:cxnSp>
        <p:nvCxnSpPr>
          <p:cNvPr id="10" name="Straight Connector 9"/>
          <p:cNvCxnSpPr/>
          <p:nvPr/>
        </p:nvCxnSpPr>
        <p:spPr>
          <a:xfrm flipV="1">
            <a:off x="4343400" y="17526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019800" y="1524000"/>
            <a:ext cx="3124200" cy="492125"/>
          </a:xfrm>
          <a:prstGeom prst="rect">
            <a:avLst/>
          </a:prstGeom>
          <a:noFill/>
          <a:ln w="9525">
            <a:noFill/>
            <a:miter lim="800000"/>
            <a:headEnd/>
            <a:tailEnd/>
          </a:ln>
        </p:spPr>
        <p:txBody>
          <a:bodyPr>
            <a:spAutoFit/>
          </a:bodyPr>
          <a:lstStyle/>
          <a:p>
            <a:pPr algn="r"/>
            <a:r>
              <a:rPr lang="en-US" b="1">
                <a:latin typeface="Calibri" pitchFamily="34" charset="0"/>
              </a:rPr>
              <a:t>Alphabetic Principle: Spelling  </a:t>
            </a:r>
          </a:p>
          <a:p>
            <a:pPr algn="r"/>
            <a:r>
              <a:rPr lang="en-US" sz="800" b="1">
                <a:latin typeface="Calibri" pitchFamily="34" charset="0"/>
              </a:rPr>
              <a:t>(Core Phonics, Words their Way)</a:t>
            </a:r>
          </a:p>
        </p:txBody>
      </p:sp>
      <p:sp>
        <p:nvSpPr>
          <p:cNvPr id="14" name="TextBox 17"/>
          <p:cNvSpPr txBox="1">
            <a:spLocks noChangeArrowheads="1"/>
          </p:cNvSpPr>
          <p:nvPr/>
        </p:nvSpPr>
        <p:spPr bwMode="auto">
          <a:xfrm>
            <a:off x="5410200" y="6019800"/>
            <a:ext cx="3124200" cy="492125"/>
          </a:xfrm>
          <a:prstGeom prst="rect">
            <a:avLst/>
          </a:prstGeom>
          <a:noFill/>
          <a:ln w="9525">
            <a:noFill/>
            <a:miter lim="800000"/>
            <a:headEnd/>
            <a:tailEnd/>
          </a:ln>
        </p:spPr>
        <p:txBody>
          <a:bodyPr>
            <a:spAutoFit/>
          </a:bodyPr>
          <a:lstStyle/>
          <a:p>
            <a:pPr algn="r"/>
            <a:r>
              <a:rPr lang="en-US" b="1">
                <a:latin typeface="Calibri" pitchFamily="34" charset="0"/>
              </a:rPr>
              <a:t>Written Composition </a:t>
            </a:r>
          </a:p>
          <a:p>
            <a:pPr algn="r"/>
            <a:r>
              <a:rPr lang="en-US" sz="800" b="1">
                <a:latin typeface="Calibri" pitchFamily="34" charset="0"/>
              </a:rPr>
              <a:t>(Writing CBM with Rubric ) </a:t>
            </a:r>
            <a:endParaRPr lang="en-US" b="1">
              <a:latin typeface="Calibri" pitchFamily="34" charset="0"/>
            </a:endParaRPr>
          </a:p>
        </p:txBody>
      </p:sp>
      <p:sp>
        <p:nvSpPr>
          <p:cNvPr id="15" name="TextBox 18"/>
          <p:cNvSpPr txBox="1">
            <a:spLocks noChangeArrowheads="1"/>
          </p:cNvSpPr>
          <p:nvPr/>
        </p:nvSpPr>
        <p:spPr bwMode="auto">
          <a:xfrm>
            <a:off x="3733800" y="5943600"/>
            <a:ext cx="2362200" cy="492125"/>
          </a:xfrm>
          <a:prstGeom prst="rect">
            <a:avLst/>
          </a:prstGeom>
          <a:noFill/>
          <a:ln w="9525">
            <a:noFill/>
            <a:miter lim="800000"/>
            <a:headEnd/>
            <a:tailEnd/>
          </a:ln>
        </p:spPr>
        <p:txBody>
          <a:bodyPr>
            <a:spAutoFit/>
          </a:bodyPr>
          <a:lstStyle/>
          <a:p>
            <a:r>
              <a:rPr lang="en-US" b="1">
                <a:latin typeface="Calibri" pitchFamily="34" charset="0"/>
              </a:rPr>
              <a:t>Grammar </a:t>
            </a:r>
          </a:p>
          <a:p>
            <a:r>
              <a:rPr lang="en-US" sz="800" b="1">
                <a:latin typeface="Calibri" pitchFamily="34" charset="0"/>
              </a:rPr>
              <a:t>(Writing CBM CWS, Grammar Assessment)</a:t>
            </a:r>
          </a:p>
        </p:txBody>
      </p:sp>
      <p:cxnSp>
        <p:nvCxnSpPr>
          <p:cNvPr id="16" name="Straight Connector 15"/>
          <p:cNvCxnSpPr/>
          <p:nvPr/>
        </p:nvCxnSpPr>
        <p:spPr>
          <a:xfrm flipH="1" flipV="1">
            <a:off x="4724400" y="43434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7543800" y="44196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352800" y="2133600"/>
            <a:ext cx="1905000" cy="101600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Memory: 71</a:t>
            </a:r>
          </a:p>
          <a:p>
            <a:r>
              <a:rPr lang="en-US" sz="1200">
                <a:solidFill>
                  <a:srgbClr val="FF0000"/>
                </a:solidFill>
                <a:latin typeface="Calibri" pitchFamily="34" charset="0"/>
              </a:rPr>
              <a:t>Orientation:67</a:t>
            </a:r>
          </a:p>
          <a:p>
            <a:r>
              <a:rPr lang="en-US" sz="1200">
                <a:solidFill>
                  <a:srgbClr val="FF0000"/>
                </a:solidFill>
                <a:latin typeface="Calibri" pitchFamily="34" charset="0"/>
              </a:rPr>
              <a:t>Placement: 79</a:t>
            </a:r>
          </a:p>
          <a:p>
            <a:r>
              <a:rPr lang="en-US" sz="1200">
                <a:solidFill>
                  <a:srgbClr val="FF0000"/>
                </a:solidFill>
                <a:latin typeface="Calibri" pitchFamily="34" charset="0"/>
              </a:rPr>
              <a:t>Sentence:20</a:t>
            </a:r>
          </a:p>
          <a:p>
            <a:r>
              <a:rPr lang="en-US" sz="1200">
                <a:solidFill>
                  <a:srgbClr val="FF0000"/>
                </a:solidFill>
                <a:latin typeface="Calibri" pitchFamily="34" charset="0"/>
              </a:rPr>
              <a:t>Overall:  59</a:t>
            </a:r>
          </a:p>
        </p:txBody>
      </p:sp>
      <p:sp>
        <p:nvSpPr>
          <p:cNvPr id="26" name="TextBox 25"/>
          <p:cNvSpPr txBox="1">
            <a:spLocks noChangeArrowheads="1"/>
          </p:cNvSpPr>
          <p:nvPr/>
        </p:nvSpPr>
        <p:spPr bwMode="auto">
          <a:xfrm>
            <a:off x="5791200" y="2362200"/>
            <a:ext cx="2971800" cy="738188"/>
          </a:xfrm>
          <a:prstGeom prst="rect">
            <a:avLst/>
          </a:prstGeom>
          <a:noFill/>
          <a:ln w="9525">
            <a:noFill/>
            <a:miter lim="800000"/>
            <a:headEnd/>
            <a:tailEnd/>
          </a:ln>
        </p:spPr>
        <p:txBody>
          <a:bodyPr>
            <a:spAutoFit/>
          </a:bodyPr>
          <a:lstStyle/>
          <a:p>
            <a:r>
              <a:rPr lang="en-US" sz="1200">
                <a:solidFill>
                  <a:srgbClr val="00B050"/>
                </a:solidFill>
                <a:latin typeface="Calibri" pitchFamily="34" charset="0"/>
              </a:rPr>
              <a:t># of Orthographic errors on spelling: 95%</a:t>
            </a:r>
          </a:p>
          <a:p>
            <a:r>
              <a:rPr lang="en-US" sz="1200">
                <a:solidFill>
                  <a:srgbClr val="00B050"/>
                </a:solidFill>
                <a:latin typeface="Calibri" pitchFamily="34" charset="0"/>
              </a:rPr>
              <a:t># of Phonologic errors on spelling: 5%</a:t>
            </a:r>
          </a:p>
          <a:p>
            <a:endParaRPr lang="en-US">
              <a:latin typeface="Calibri" pitchFamily="34" charset="0"/>
            </a:endParaRPr>
          </a:p>
        </p:txBody>
      </p:sp>
      <p:sp>
        <p:nvSpPr>
          <p:cNvPr id="29" name="TextBox 28"/>
          <p:cNvSpPr txBox="1">
            <a:spLocks noChangeArrowheads="1"/>
          </p:cNvSpPr>
          <p:nvPr/>
        </p:nvSpPr>
        <p:spPr bwMode="auto">
          <a:xfrm>
            <a:off x="1600200" y="4648200"/>
            <a:ext cx="2819400" cy="276225"/>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Writing CBM CWS: Sig. Below Benchmark </a:t>
            </a:r>
          </a:p>
        </p:txBody>
      </p:sp>
      <p:sp>
        <p:nvSpPr>
          <p:cNvPr id="30" name="TextBox 29"/>
          <p:cNvSpPr txBox="1">
            <a:spLocks noChangeArrowheads="1"/>
          </p:cNvSpPr>
          <p:nvPr/>
        </p:nvSpPr>
        <p:spPr bwMode="auto">
          <a:xfrm>
            <a:off x="2590800" y="4953000"/>
            <a:ext cx="2590800" cy="101600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Parts of Speech: 10%</a:t>
            </a:r>
          </a:p>
          <a:p>
            <a:r>
              <a:rPr lang="en-US" sz="1200">
                <a:solidFill>
                  <a:srgbClr val="FF0000"/>
                </a:solidFill>
                <a:latin typeface="Calibri" pitchFamily="34" charset="0"/>
              </a:rPr>
              <a:t>Subject/Predicate Identification: 5%</a:t>
            </a:r>
          </a:p>
          <a:p>
            <a:r>
              <a:rPr lang="en-US" sz="1200">
                <a:solidFill>
                  <a:srgbClr val="FF0000"/>
                </a:solidFill>
                <a:latin typeface="Calibri" pitchFamily="34" charset="0"/>
              </a:rPr>
              <a:t>Sentence types: 5%</a:t>
            </a:r>
          </a:p>
          <a:p>
            <a:r>
              <a:rPr lang="en-US" sz="1200">
                <a:solidFill>
                  <a:srgbClr val="FF0000"/>
                </a:solidFill>
                <a:latin typeface="Calibri" pitchFamily="34" charset="0"/>
              </a:rPr>
              <a:t>Sentence Identification: 5%</a:t>
            </a:r>
          </a:p>
          <a:p>
            <a:r>
              <a:rPr lang="en-US" sz="1200">
                <a:solidFill>
                  <a:srgbClr val="FF0000"/>
                </a:solidFill>
                <a:latin typeface="Calibri" pitchFamily="34" charset="0"/>
              </a:rPr>
              <a:t>Syntax CLOZE: 25%</a:t>
            </a:r>
            <a:endParaRPr lang="en-US">
              <a:solidFill>
                <a:srgbClr val="FF0000"/>
              </a:solidFill>
              <a:latin typeface="Calibri" pitchFamily="34" charset="0"/>
            </a:endParaRPr>
          </a:p>
        </p:txBody>
      </p:sp>
      <p:sp>
        <p:nvSpPr>
          <p:cNvPr id="40" name="TextBox 39"/>
          <p:cNvSpPr txBox="1">
            <a:spLocks noChangeArrowheads="1"/>
          </p:cNvSpPr>
          <p:nvPr/>
        </p:nvSpPr>
        <p:spPr bwMode="auto">
          <a:xfrm>
            <a:off x="5715000" y="4648200"/>
            <a:ext cx="1981200" cy="1384300"/>
          </a:xfrm>
          <a:prstGeom prst="rect">
            <a:avLst/>
          </a:prstGeom>
          <a:noFill/>
          <a:ln w="9525">
            <a:noFill/>
            <a:miter lim="800000"/>
            <a:headEnd/>
            <a:tailEnd/>
          </a:ln>
        </p:spPr>
        <p:txBody>
          <a:bodyPr>
            <a:spAutoFit/>
          </a:bodyPr>
          <a:lstStyle/>
          <a:p>
            <a:r>
              <a:rPr lang="en-US" sz="1200">
                <a:latin typeface="Calibri" pitchFamily="34" charset="0"/>
              </a:rPr>
              <a:t>Writing Content:</a:t>
            </a:r>
          </a:p>
          <a:p>
            <a:endParaRPr lang="en-US" sz="1200">
              <a:latin typeface="Calibri" pitchFamily="34" charset="0"/>
            </a:endParaRPr>
          </a:p>
          <a:p>
            <a:r>
              <a:rPr lang="en-US" sz="1200">
                <a:latin typeface="Calibri" pitchFamily="34" charset="0"/>
              </a:rPr>
              <a:t>Writing Organization:</a:t>
            </a:r>
          </a:p>
          <a:p>
            <a:endParaRPr lang="en-US" sz="1200">
              <a:latin typeface="Calibri" pitchFamily="34" charset="0"/>
            </a:endParaRPr>
          </a:p>
          <a:p>
            <a:r>
              <a:rPr lang="en-US" sz="1200">
                <a:latin typeface="Calibri" pitchFamily="34" charset="0"/>
              </a:rPr>
              <a:t>Writing Style and Fluency:</a:t>
            </a:r>
          </a:p>
          <a:p>
            <a:endParaRPr lang="en-US" sz="1200">
              <a:latin typeface="Calibri" pitchFamily="34" charset="0"/>
            </a:endParaRPr>
          </a:p>
          <a:p>
            <a:r>
              <a:rPr lang="en-US" sz="1200">
                <a:latin typeface="Calibri" pitchFamily="34" charset="0"/>
              </a:rPr>
              <a:t>Language Usage:</a:t>
            </a:r>
          </a:p>
        </p:txBody>
      </p:sp>
      <p:sp>
        <p:nvSpPr>
          <p:cNvPr id="58386" name="TextBox 27"/>
          <p:cNvSpPr txBox="1">
            <a:spLocks noChangeArrowheads="1"/>
          </p:cNvSpPr>
          <p:nvPr/>
        </p:nvSpPr>
        <p:spPr bwMode="auto">
          <a:xfrm>
            <a:off x="228600" y="4114800"/>
            <a:ext cx="1066800" cy="369888"/>
          </a:xfrm>
          <a:prstGeom prst="rect">
            <a:avLst/>
          </a:prstGeom>
          <a:noFill/>
          <a:ln w="9525">
            <a:noFill/>
            <a:miter lim="800000"/>
            <a:headEnd/>
            <a:tailEnd/>
          </a:ln>
        </p:spPr>
        <p:txBody>
          <a:bodyPr>
            <a:spAutoFit/>
          </a:bodyPr>
          <a:lstStyle/>
          <a:p>
            <a:r>
              <a:rPr lang="en-US">
                <a:solidFill>
                  <a:schemeClr val="bg1"/>
                </a:solidFill>
                <a:latin typeface="Calibri" pitchFamily="34" charset="0"/>
              </a:rPr>
              <a:t>Writing  </a:t>
            </a:r>
            <a:r>
              <a:rPr lang="en-US">
                <a:latin typeface="Calibri" pitchFamily="34" charset="0"/>
              </a:rPr>
              <a:t> </a:t>
            </a:r>
          </a:p>
        </p:txBody>
      </p:sp>
      <p:sp>
        <p:nvSpPr>
          <p:cNvPr id="33" name="TextBox 32"/>
          <p:cNvSpPr txBox="1">
            <a:spLocks noChangeArrowheads="1"/>
          </p:cNvSpPr>
          <p:nvPr/>
        </p:nvSpPr>
        <p:spPr bwMode="auto">
          <a:xfrm>
            <a:off x="2819400" y="3048000"/>
            <a:ext cx="1905000" cy="120015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Formation: -</a:t>
            </a:r>
          </a:p>
          <a:p>
            <a:r>
              <a:rPr lang="en-US" sz="1200">
                <a:solidFill>
                  <a:srgbClr val="00B050"/>
                </a:solidFill>
                <a:latin typeface="Calibri" pitchFamily="34" charset="0"/>
              </a:rPr>
              <a:t>Size: +</a:t>
            </a:r>
          </a:p>
          <a:p>
            <a:r>
              <a:rPr lang="en-US" sz="1200">
                <a:solidFill>
                  <a:srgbClr val="00B050"/>
                </a:solidFill>
                <a:latin typeface="Calibri" pitchFamily="34" charset="0"/>
              </a:rPr>
              <a:t>Neatness: +</a:t>
            </a:r>
          </a:p>
          <a:p>
            <a:r>
              <a:rPr lang="en-US" sz="1200">
                <a:solidFill>
                  <a:srgbClr val="00B050"/>
                </a:solidFill>
                <a:latin typeface="Calibri" pitchFamily="34" charset="0"/>
              </a:rPr>
              <a:t>Speed: +</a:t>
            </a:r>
          </a:p>
          <a:p>
            <a:r>
              <a:rPr lang="en-US" sz="1200">
                <a:solidFill>
                  <a:srgbClr val="00B050"/>
                </a:solidFill>
                <a:latin typeface="Calibri" pitchFamily="34" charset="0"/>
              </a:rPr>
              <a:t>Posture: +</a:t>
            </a:r>
          </a:p>
          <a:p>
            <a:r>
              <a:rPr lang="en-US" sz="1200">
                <a:solidFill>
                  <a:srgbClr val="FF0000"/>
                </a:solidFill>
                <a:latin typeface="Calibri" pitchFamily="34" charset="0"/>
              </a:rPr>
              <a:t>Pencil Grip: - </a:t>
            </a:r>
          </a:p>
        </p:txBody>
      </p:sp>
      <p:sp>
        <p:nvSpPr>
          <p:cNvPr id="34" name="TextBox 33"/>
          <p:cNvSpPr txBox="1">
            <a:spLocks noChangeArrowheads="1"/>
          </p:cNvSpPr>
          <p:nvPr/>
        </p:nvSpPr>
        <p:spPr bwMode="auto">
          <a:xfrm>
            <a:off x="6172200" y="2057400"/>
            <a:ext cx="2971800" cy="738188"/>
          </a:xfrm>
          <a:prstGeom prst="rect">
            <a:avLst/>
          </a:prstGeom>
          <a:noFill/>
          <a:ln w="9525">
            <a:noFill/>
            <a:miter lim="800000"/>
            <a:headEnd/>
            <a:tailEnd/>
          </a:ln>
        </p:spPr>
        <p:txBody>
          <a:bodyPr>
            <a:spAutoFit/>
          </a:bodyPr>
          <a:lstStyle/>
          <a:p>
            <a:r>
              <a:rPr lang="en-US" sz="1200">
                <a:solidFill>
                  <a:srgbClr val="00B050"/>
                </a:solidFill>
                <a:latin typeface="Calibri" pitchFamily="34" charset="0"/>
              </a:rPr>
              <a:t>Developmental Stage of Spelling: Within Words   </a:t>
            </a:r>
          </a:p>
          <a:p>
            <a:endParaRPr lang="en-US">
              <a:latin typeface="Calibri" pitchFamily="34" charset="0"/>
            </a:endParaRPr>
          </a:p>
        </p:txBody>
      </p:sp>
      <p:sp>
        <p:nvSpPr>
          <p:cNvPr id="28" name="TextBox 27"/>
          <p:cNvSpPr txBox="1">
            <a:spLocks noChangeArrowheads="1"/>
          </p:cNvSpPr>
          <p:nvPr/>
        </p:nvSpPr>
        <p:spPr bwMode="auto">
          <a:xfrm>
            <a:off x="5181600" y="2971800"/>
            <a:ext cx="3429000" cy="1384300"/>
          </a:xfrm>
          <a:prstGeom prst="rect">
            <a:avLst/>
          </a:prstGeom>
          <a:noFill/>
          <a:ln w="9525">
            <a:noFill/>
            <a:miter lim="800000"/>
            <a:headEnd/>
            <a:tailEnd/>
          </a:ln>
        </p:spPr>
        <p:txBody>
          <a:bodyPr>
            <a:spAutoFit/>
          </a:bodyPr>
          <a:lstStyle/>
          <a:p>
            <a:r>
              <a:rPr lang="en-US" sz="1200">
                <a:solidFill>
                  <a:srgbClr val="00B050"/>
                </a:solidFill>
                <a:latin typeface="Calibri" pitchFamily="34" charset="0"/>
              </a:rPr>
              <a:t>Alphabet Skills: 100%</a:t>
            </a:r>
          </a:p>
          <a:p>
            <a:endParaRPr lang="en-US" sz="1200">
              <a:solidFill>
                <a:srgbClr val="00B050"/>
              </a:solidFill>
              <a:latin typeface="Calibri" pitchFamily="34" charset="0"/>
            </a:endParaRPr>
          </a:p>
          <a:p>
            <a:endParaRPr lang="en-US" sz="1200">
              <a:solidFill>
                <a:srgbClr val="00B050"/>
              </a:solidFill>
              <a:latin typeface="Calibri" pitchFamily="34" charset="0"/>
            </a:endParaRPr>
          </a:p>
          <a:p>
            <a:r>
              <a:rPr lang="en-US" sz="1200">
                <a:solidFill>
                  <a:srgbClr val="00B050"/>
                </a:solidFill>
                <a:latin typeface="Calibri" pitchFamily="34" charset="0"/>
              </a:rPr>
              <a:t>Reading and Decoding: 96%</a:t>
            </a:r>
          </a:p>
          <a:p>
            <a:endParaRPr lang="en-US" sz="1200">
              <a:solidFill>
                <a:srgbClr val="00B050"/>
              </a:solidFill>
              <a:latin typeface="Calibri" pitchFamily="34" charset="0"/>
            </a:endParaRPr>
          </a:p>
          <a:p>
            <a:endParaRPr lang="en-US" sz="1200">
              <a:solidFill>
                <a:srgbClr val="00B050"/>
              </a:solidFill>
              <a:latin typeface="Calibri" pitchFamily="34" charset="0"/>
            </a:endParaRPr>
          </a:p>
          <a:p>
            <a:r>
              <a:rPr lang="en-US" sz="1200">
                <a:solidFill>
                  <a:srgbClr val="00B050"/>
                </a:solidFill>
                <a:latin typeface="Calibri" pitchFamily="34" charset="0"/>
              </a:rPr>
              <a:t>Spelling Skills:  100%</a:t>
            </a:r>
          </a:p>
        </p:txBody>
      </p:sp>
      <p:sp>
        <p:nvSpPr>
          <p:cNvPr id="58390" name="Title 1"/>
          <p:cNvSpPr>
            <a:spLocks noGrp="1"/>
          </p:cNvSpPr>
          <p:nvPr>
            <p:ph type="title"/>
          </p:nvPr>
        </p:nvSpPr>
        <p:spPr>
          <a:xfrm>
            <a:off x="612775" y="228600"/>
            <a:ext cx="8153400" cy="990600"/>
          </a:xfrm>
        </p:spPr>
        <p:txBody>
          <a:bodyPr/>
          <a:lstStyle/>
          <a:p>
            <a:pPr eaLnBrk="1" hangingPunct="1"/>
            <a:r>
              <a:rPr lang="en-US" smtClean="0"/>
              <a:t>Assessment for Writing </a:t>
            </a:r>
          </a:p>
        </p:txBody>
      </p:sp>
      <p:pic>
        <p:nvPicPr>
          <p:cNvPr id="58391" name="Picture 2" descr="http://www.randolph.k12.nc.us/Departments/K-5/PublishingImages/school_clipart_boy_writting.gif"/>
          <p:cNvPicPr>
            <a:picLocks noChangeAspect="1" noChangeArrowheads="1"/>
          </p:cNvPicPr>
          <p:nvPr/>
        </p:nvPicPr>
        <p:blipFill>
          <a:blip r:embed="rId3" cstate="print"/>
          <a:srcRect/>
          <a:stretch>
            <a:fillRect/>
          </a:stretch>
        </p:blipFill>
        <p:spPr bwMode="auto">
          <a:xfrm>
            <a:off x="6781800" y="0"/>
            <a:ext cx="1905000" cy="1524000"/>
          </a:xfrm>
          <a:prstGeom prst="rect">
            <a:avLst/>
          </a:prstGeom>
          <a:noFill/>
          <a:ln w="9525">
            <a:noFill/>
            <a:miter lim="800000"/>
            <a:headEnd/>
            <a:tailEnd/>
          </a:ln>
        </p:spPr>
      </p:pic>
      <p:sp>
        <p:nvSpPr>
          <p:cNvPr id="58392" name="TextBox 26"/>
          <p:cNvSpPr txBox="1">
            <a:spLocks noChangeArrowheads="1"/>
          </p:cNvSpPr>
          <p:nvPr/>
        </p:nvSpPr>
        <p:spPr bwMode="auto">
          <a:xfrm>
            <a:off x="228600" y="1600200"/>
            <a:ext cx="2667000" cy="923925"/>
          </a:xfrm>
          <a:prstGeom prst="rect">
            <a:avLst/>
          </a:prstGeom>
          <a:noFill/>
          <a:ln w="9525">
            <a:noFill/>
            <a:miter lim="800000"/>
            <a:headEnd/>
            <a:tailEnd/>
          </a:ln>
        </p:spPr>
        <p:txBody>
          <a:bodyPr>
            <a:spAutoFit/>
          </a:bodyPr>
          <a:lstStyle/>
          <a:p>
            <a:r>
              <a:rPr lang="en-US">
                <a:latin typeface="Tw Cen MT" pitchFamily="34" charset="0"/>
              </a:rPr>
              <a:t>Fish Bone Analysis: a process for interpreting the Body of Evidence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Scale>
                                      <p:cBhvr>
                                        <p:cTn id="1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1"/>
                                        </p:tgtEl>
                                        <p:attrNameLst>
                                          <p:attrName>ppt_x</p:attrName>
                                          <p:attrName>ppt_y</p:attrName>
                                        </p:attrNameLst>
                                      </p:cBhvr>
                                    </p:animMotion>
                                    <p:animEffect transition="in" filter="fade">
                                      <p:cBhvr>
                                        <p:cTn id="14" dur="1000"/>
                                        <p:tgtEl>
                                          <p:spTgt spid="21"/>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Scale>
                                      <p:cBhvr>
                                        <p:cTn id="1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3"/>
                                        </p:tgtEl>
                                        <p:attrNameLst>
                                          <p:attrName>ppt_x</p:attrName>
                                          <p:attrName>ppt_y</p:attrName>
                                        </p:attrNameLst>
                                      </p:cBhvr>
                                    </p:animMotion>
                                    <p:animEffect transition="in" filter="fade">
                                      <p:cBhvr>
                                        <p:cTn id="19" dur="10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Scale>
                                      <p:cBhvr>
                                        <p:cTn id="2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1"/>
                                        </p:tgtEl>
                                        <p:attrNameLst>
                                          <p:attrName>ppt_x</p:attrName>
                                          <p:attrName>ppt_y</p:attrName>
                                        </p:attrNameLst>
                                      </p:cBhvr>
                                    </p:animMotion>
                                    <p:animEffect transition="in" filter="fade">
                                      <p:cBhvr>
                                        <p:cTn id="26" dur="1000"/>
                                        <p:tgtEl>
                                          <p:spTgt spid="11"/>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Scale>
                                      <p:cBhvr>
                                        <p:cTn id="2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6"/>
                                        </p:tgtEl>
                                        <p:attrNameLst>
                                          <p:attrName>ppt_x</p:attrName>
                                          <p:attrName>ppt_y</p:attrName>
                                        </p:attrNameLst>
                                      </p:cBhvr>
                                    </p:animMotion>
                                    <p:animEffect transition="in" filter="fade">
                                      <p:cBhvr>
                                        <p:cTn id="31" dur="1000"/>
                                        <p:tgtEl>
                                          <p:spTgt spid="26"/>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Scale>
                                      <p:cBhvr>
                                        <p:cTn id="34"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4"/>
                                        </p:tgtEl>
                                        <p:attrNameLst>
                                          <p:attrName>ppt_x</p:attrName>
                                          <p:attrName>ppt_y</p:attrName>
                                        </p:attrNameLst>
                                      </p:cBhvr>
                                    </p:animMotion>
                                    <p:animEffect transition="in" filter="fade">
                                      <p:cBhvr>
                                        <p:cTn id="36" dur="1000"/>
                                        <p:tgtEl>
                                          <p:spTgt spid="34"/>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Scale>
                                      <p:cBhvr>
                                        <p:cTn id="39"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8"/>
                                        </p:tgtEl>
                                        <p:attrNameLst>
                                          <p:attrName>ppt_x</p:attrName>
                                          <p:attrName>ppt_y</p:attrName>
                                        </p:attrNameLst>
                                      </p:cBhvr>
                                    </p:animMotion>
                                    <p:animEffect transition="in" filter="fade">
                                      <p:cBhvr>
                                        <p:cTn id="41" dur="10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Scale>
                                      <p:cBhvr>
                                        <p:cTn id="4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5"/>
                                        </p:tgtEl>
                                        <p:attrNameLst>
                                          <p:attrName>ppt_x</p:attrName>
                                          <p:attrName>ppt_y</p:attrName>
                                        </p:attrNameLst>
                                      </p:cBhvr>
                                    </p:animMotion>
                                    <p:animEffect transition="in" filter="fade">
                                      <p:cBhvr>
                                        <p:cTn id="48" dur="1000"/>
                                        <p:tgtEl>
                                          <p:spTgt spid="15"/>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Scale>
                                      <p:cBhvr>
                                        <p:cTn id="5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9"/>
                                        </p:tgtEl>
                                        <p:attrNameLst>
                                          <p:attrName>ppt_x</p:attrName>
                                          <p:attrName>ppt_y</p:attrName>
                                        </p:attrNameLst>
                                      </p:cBhvr>
                                    </p:animMotion>
                                    <p:animEffect transition="in" filter="fade">
                                      <p:cBhvr>
                                        <p:cTn id="53" dur="1000"/>
                                        <p:tgtEl>
                                          <p:spTgt spid="29"/>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Scale>
                                      <p:cBhvr>
                                        <p:cTn id="5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0"/>
                                        </p:tgtEl>
                                        <p:attrNameLst>
                                          <p:attrName>ppt_x</p:attrName>
                                          <p:attrName>ppt_y</p:attrName>
                                        </p:attrNameLst>
                                      </p:cBhvr>
                                    </p:animMotion>
                                    <p:animEffect transition="in" filter="fade">
                                      <p:cBhvr>
                                        <p:cTn id="58" dur="10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Scale>
                                      <p:cBhvr>
                                        <p:cTn id="6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4"/>
                                        </p:tgtEl>
                                        <p:attrNameLst>
                                          <p:attrName>ppt_x</p:attrName>
                                          <p:attrName>ppt_y</p:attrName>
                                        </p:attrNameLst>
                                      </p:cBhvr>
                                    </p:animMotion>
                                    <p:animEffect transition="in" filter="fade">
                                      <p:cBhvr>
                                        <p:cTn id="65" dur="1000"/>
                                        <p:tgtEl>
                                          <p:spTgt spid="14"/>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Scale>
                                      <p:cBhvr>
                                        <p:cTn id="68"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40"/>
                                        </p:tgtEl>
                                        <p:attrNameLst>
                                          <p:attrName>ppt_x</p:attrName>
                                          <p:attrName>ppt_y</p:attrName>
                                        </p:attrNameLst>
                                      </p:cBhvr>
                                    </p:animMotion>
                                    <p:animEffect transition="in" filter="fade">
                                      <p:cBhvr>
                                        <p:cTn id="7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P spid="15" grpId="0"/>
      <p:bldP spid="21" grpId="0"/>
      <p:bldP spid="26" grpId="0"/>
      <p:bldP spid="29" grpId="0"/>
      <p:bldP spid="30" grpId="0"/>
      <p:bldP spid="40" grpId="0"/>
      <p:bldP spid="33" grpId="0"/>
      <p:bldP spid="34" grpId="0"/>
      <p:bldP spid="2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3"/>
          <p:cNvSpPr>
            <a:spLocks noGrp="1"/>
          </p:cNvSpPr>
          <p:nvPr>
            <p:ph type="title"/>
          </p:nvPr>
        </p:nvSpPr>
        <p:spPr/>
        <p:txBody>
          <a:bodyPr/>
          <a:lstStyle/>
          <a:p>
            <a:r>
              <a:rPr lang="en-US" smtClean="0"/>
              <a:t>Interpreting Written Composition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304800" y="228600"/>
            <a:ext cx="8153400" cy="990600"/>
          </a:xfrm>
        </p:spPr>
        <p:txBody>
          <a:bodyPr/>
          <a:lstStyle/>
          <a:p>
            <a:pPr eaLnBrk="1" hangingPunct="1"/>
            <a:r>
              <a:rPr lang="en-US" smtClean="0"/>
              <a:t>Assessment for Writing </a:t>
            </a:r>
          </a:p>
        </p:txBody>
      </p:sp>
      <p:pic>
        <p:nvPicPr>
          <p:cNvPr id="60419" name="Picture 2" descr="http://www.randolph.k12.nc.us/Departments/K-5/PublishingImages/school_clipart_boy_writting.gif"/>
          <p:cNvPicPr>
            <a:picLocks noChangeAspect="1" noChangeArrowheads="1"/>
          </p:cNvPicPr>
          <p:nvPr/>
        </p:nvPicPr>
        <p:blipFill>
          <a:blip r:embed="rId2" cstate="print"/>
          <a:srcRect/>
          <a:stretch>
            <a:fillRect/>
          </a:stretch>
        </p:blipFill>
        <p:spPr bwMode="auto">
          <a:xfrm>
            <a:off x="6781800" y="0"/>
            <a:ext cx="1905000" cy="1524000"/>
          </a:xfrm>
          <a:prstGeom prst="rect">
            <a:avLst/>
          </a:prstGeom>
          <a:noFill/>
          <a:ln w="9525">
            <a:noFill/>
            <a:miter lim="800000"/>
            <a:headEnd/>
            <a:tailEnd/>
          </a:ln>
        </p:spPr>
      </p:pic>
      <p:pic>
        <p:nvPicPr>
          <p:cNvPr id="60420" name="Picture 84" descr="Writing process.png"/>
          <p:cNvPicPr>
            <a:picLocks noChangeAspect="1"/>
          </p:cNvPicPr>
          <p:nvPr/>
        </p:nvPicPr>
        <p:blipFill>
          <a:blip r:embed="rId3" cstate="print">
            <a:lum bright="44000" contrast="-54000"/>
          </a:blip>
          <a:srcRect/>
          <a:stretch>
            <a:fillRect/>
          </a:stretch>
        </p:blipFill>
        <p:spPr bwMode="auto">
          <a:xfrm>
            <a:off x="0" y="1752600"/>
            <a:ext cx="5199063" cy="4675188"/>
          </a:xfrm>
          <a:prstGeom prst="rect">
            <a:avLst/>
          </a:prstGeom>
          <a:noFill/>
          <a:ln w="9525">
            <a:noFill/>
            <a:miter lim="800000"/>
            <a:headEnd/>
            <a:tailEnd/>
          </a:ln>
        </p:spPr>
      </p:pic>
      <p:cxnSp>
        <p:nvCxnSpPr>
          <p:cNvPr id="12" name="Straight Connector 11"/>
          <p:cNvCxnSpPr/>
          <p:nvPr/>
        </p:nvCxnSpPr>
        <p:spPr>
          <a:xfrm>
            <a:off x="4800600" y="2514600"/>
            <a:ext cx="2133600" cy="9144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286000" y="2438400"/>
            <a:ext cx="4191000" cy="1219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609600" y="4648200"/>
            <a:ext cx="6096000" cy="76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62000" y="2667000"/>
            <a:ext cx="5943600" cy="1981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gular Pentagon 10"/>
          <p:cNvSpPr/>
          <p:nvPr/>
        </p:nvSpPr>
        <p:spPr>
          <a:xfrm>
            <a:off x="6248400" y="2895600"/>
            <a:ext cx="2286000" cy="2057400"/>
          </a:xfrm>
          <a:prstGeom prst="pentagon">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t>Composition </a:t>
            </a:r>
            <a:r>
              <a:rPr lang="en-US" dirty="0"/>
              <a:t> -Rubric</a:t>
            </a:r>
          </a:p>
          <a:p>
            <a:pPr algn="ctr">
              <a:defRPr/>
            </a:pPr>
            <a:r>
              <a:rPr lang="en-US" dirty="0"/>
              <a:t> -TWW</a:t>
            </a:r>
          </a:p>
        </p:txBody>
      </p:sp>
      <p:cxnSp>
        <p:nvCxnSpPr>
          <p:cNvPr id="15" name="Straight Connector 14"/>
          <p:cNvCxnSpPr/>
          <p:nvPr/>
        </p:nvCxnSpPr>
        <p:spPr>
          <a:xfrm>
            <a:off x="2362200" y="3124200"/>
            <a:ext cx="4191000" cy="12192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5562600" y="5410200"/>
            <a:ext cx="2895600" cy="990600"/>
          </a:xfrm>
          <a:prstGeom prst="ellips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Have the child revise their writing the next day</a:t>
            </a:r>
          </a:p>
        </p:txBody>
      </p:sp>
      <p:cxnSp>
        <p:nvCxnSpPr>
          <p:cNvPr id="20" name="Straight Connector 19"/>
          <p:cNvCxnSpPr/>
          <p:nvPr/>
        </p:nvCxnSpPr>
        <p:spPr>
          <a:xfrm>
            <a:off x="3429000" y="5029200"/>
            <a:ext cx="2895600" cy="685800"/>
          </a:xfrm>
          <a:prstGeom prst="line">
            <a:avLst/>
          </a:prstGeom>
          <a:ln w="88900" cmpd="tri">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Scale>
                                      <p:cBhvr>
                                        <p:cTn id="1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2"/>
                                        </p:tgtEl>
                                        <p:attrNameLst>
                                          <p:attrName>ppt_x</p:attrName>
                                          <p:attrName>ppt_y</p:attrName>
                                        </p:attrNameLst>
                                      </p:cBhvr>
                                    </p:animMotion>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Scale>
                                      <p:cBhvr>
                                        <p:cTn id="2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0"/>
                                        </p:tgtEl>
                                        <p:attrNameLst>
                                          <p:attrName>ppt_x</p:attrName>
                                          <p:attrName>ppt_y</p:attrName>
                                        </p:attrNameLst>
                                      </p:cBhvr>
                                    </p:animMotion>
                                    <p:animEffect transition="in" filter="fade">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Scale>
                                      <p:cBhvr>
                                        <p:cTn id="2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6"/>
                                        </p:tgtEl>
                                        <p:attrNameLst>
                                          <p:attrName>ppt_x</p:attrName>
                                          <p:attrName>ppt_y</p:attrName>
                                        </p:attrNameLst>
                                      </p:cBhvr>
                                    </p:animMotion>
                                    <p:animEffect transition="in" filter="fade">
                                      <p:cBhvr>
                                        <p:cTn id="30" dur="10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Scale>
                                      <p:cBhvr>
                                        <p:cTn id="35"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5"/>
                                        </p:tgtEl>
                                        <p:attrNameLst>
                                          <p:attrName>ppt_x</p:attrName>
                                          <p:attrName>ppt_y</p:attrName>
                                        </p:attrNameLst>
                                      </p:cBhvr>
                                    </p:animMotion>
                                    <p:animEffect transition="in" filter="fade">
                                      <p:cBhvr>
                                        <p:cTn id="37" dur="1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Scale>
                                      <p:cBhvr>
                                        <p:cTn id="4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0"/>
                                        </p:tgtEl>
                                        <p:attrNameLst>
                                          <p:attrName>ppt_x</p:attrName>
                                          <p:attrName>ppt_y</p:attrName>
                                        </p:attrNameLst>
                                      </p:cBhvr>
                                    </p:animMotion>
                                    <p:animEffect transition="in" filter="fade">
                                      <p:cBhvr>
                                        <p:cTn id="4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3"/>
          <p:cNvSpPr>
            <a:spLocks noGrp="1"/>
          </p:cNvSpPr>
          <p:nvPr>
            <p:ph type="title"/>
          </p:nvPr>
        </p:nvSpPr>
        <p:spPr/>
        <p:txBody>
          <a:bodyPr/>
          <a:lstStyle/>
          <a:p>
            <a:r>
              <a:rPr lang="en-US" smtClean="0"/>
              <a:t>Writing Rubric </a:t>
            </a:r>
          </a:p>
        </p:txBody>
      </p:sp>
      <p:pic>
        <p:nvPicPr>
          <p:cNvPr id="61443" name="Picture 2"/>
          <p:cNvPicPr>
            <a:picLocks noChangeAspect="1" noChangeArrowheads="1"/>
          </p:cNvPicPr>
          <p:nvPr/>
        </p:nvPicPr>
        <p:blipFill>
          <a:blip r:embed="rId2" cstate="print"/>
          <a:srcRect/>
          <a:stretch>
            <a:fillRect/>
          </a:stretch>
        </p:blipFill>
        <p:spPr bwMode="auto">
          <a:xfrm>
            <a:off x="533400" y="1371600"/>
            <a:ext cx="6219825" cy="5314950"/>
          </a:xfrm>
          <a:prstGeom prst="rect">
            <a:avLst/>
          </a:prstGeom>
          <a:noFill/>
          <a:ln w="9525">
            <a:noFill/>
            <a:miter lim="800000"/>
            <a:headEnd/>
            <a:tailEnd/>
          </a:ln>
        </p:spPr>
      </p:pic>
      <p:sp>
        <p:nvSpPr>
          <p:cNvPr id="6" name="Oval 5"/>
          <p:cNvSpPr/>
          <p:nvPr/>
        </p:nvSpPr>
        <p:spPr>
          <a:xfrm>
            <a:off x="5105400" y="2743200"/>
            <a:ext cx="3810000" cy="2971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Intermediate writing rubric is more detailed as greater skills is expected. </a:t>
            </a:r>
          </a:p>
          <a:p>
            <a:pPr algn="ctr">
              <a:defRPr/>
            </a:pPr>
            <a:r>
              <a:rPr lang="en-US" dirty="0"/>
              <a:t>Goal is to score 3 except for  organization, style/fluency/ language use and handwriting in the primary grades k-2</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oon 3"/>
          <p:cNvSpPr/>
          <p:nvPr/>
        </p:nvSpPr>
        <p:spPr>
          <a:xfrm>
            <a:off x="0" y="2590800"/>
            <a:ext cx="2971800" cy="3810000"/>
          </a:xfrm>
          <a:prstGeom prst="moo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5"/>
          <p:cNvCxnSpPr/>
          <p:nvPr/>
        </p:nvCxnSpPr>
        <p:spPr>
          <a:xfrm>
            <a:off x="1524000" y="4343400"/>
            <a:ext cx="6324600" cy="762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Moon 6"/>
          <p:cNvSpPr/>
          <p:nvPr/>
        </p:nvSpPr>
        <p:spPr>
          <a:xfrm>
            <a:off x="7848600" y="3810000"/>
            <a:ext cx="762000" cy="1219200"/>
          </a:xfrm>
          <a:prstGeom prst="mo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flipV="1">
            <a:off x="1828800" y="1676400"/>
            <a:ext cx="1981200" cy="2678113"/>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733800" y="1447800"/>
            <a:ext cx="2514600" cy="508000"/>
          </a:xfrm>
          <a:prstGeom prst="rect">
            <a:avLst/>
          </a:prstGeom>
          <a:noFill/>
          <a:ln w="9525">
            <a:noFill/>
            <a:miter lim="800000"/>
            <a:headEnd/>
            <a:tailEnd/>
          </a:ln>
        </p:spPr>
        <p:txBody>
          <a:bodyPr>
            <a:spAutoFit/>
          </a:bodyPr>
          <a:lstStyle/>
          <a:p>
            <a:r>
              <a:rPr lang="en-US" b="1">
                <a:latin typeface="Calibri" pitchFamily="34" charset="0"/>
              </a:rPr>
              <a:t>Handwriting  </a:t>
            </a:r>
          </a:p>
          <a:p>
            <a:r>
              <a:rPr lang="en-US" sz="900" b="1">
                <a:latin typeface="Calibri" pitchFamily="34" charset="0"/>
              </a:rPr>
              <a:t>(Handwriting without Tears Screener) </a:t>
            </a:r>
          </a:p>
        </p:txBody>
      </p:sp>
      <p:cxnSp>
        <p:nvCxnSpPr>
          <p:cNvPr id="10" name="Straight Connector 9"/>
          <p:cNvCxnSpPr/>
          <p:nvPr/>
        </p:nvCxnSpPr>
        <p:spPr>
          <a:xfrm flipV="1">
            <a:off x="4343400" y="1752600"/>
            <a:ext cx="1981200" cy="2667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6019800" y="1524000"/>
            <a:ext cx="3124200" cy="492125"/>
          </a:xfrm>
          <a:prstGeom prst="rect">
            <a:avLst/>
          </a:prstGeom>
          <a:noFill/>
          <a:ln w="9525">
            <a:noFill/>
            <a:miter lim="800000"/>
            <a:headEnd/>
            <a:tailEnd/>
          </a:ln>
        </p:spPr>
        <p:txBody>
          <a:bodyPr>
            <a:spAutoFit/>
          </a:bodyPr>
          <a:lstStyle/>
          <a:p>
            <a:pPr algn="r"/>
            <a:r>
              <a:rPr lang="en-US" b="1">
                <a:latin typeface="Calibri" pitchFamily="34" charset="0"/>
              </a:rPr>
              <a:t>Alphabetic Principle: Spelling  </a:t>
            </a:r>
          </a:p>
          <a:p>
            <a:pPr algn="r"/>
            <a:r>
              <a:rPr lang="en-US" sz="800" b="1">
                <a:latin typeface="Calibri" pitchFamily="34" charset="0"/>
              </a:rPr>
              <a:t>(Core Phonics, Words their Way)</a:t>
            </a:r>
          </a:p>
        </p:txBody>
      </p:sp>
      <p:sp>
        <p:nvSpPr>
          <p:cNvPr id="14" name="TextBox 17"/>
          <p:cNvSpPr txBox="1">
            <a:spLocks noChangeArrowheads="1"/>
          </p:cNvSpPr>
          <p:nvPr/>
        </p:nvSpPr>
        <p:spPr bwMode="auto">
          <a:xfrm>
            <a:off x="5410200" y="6019800"/>
            <a:ext cx="3124200" cy="492125"/>
          </a:xfrm>
          <a:prstGeom prst="rect">
            <a:avLst/>
          </a:prstGeom>
          <a:noFill/>
          <a:ln w="9525">
            <a:noFill/>
            <a:miter lim="800000"/>
            <a:headEnd/>
            <a:tailEnd/>
          </a:ln>
        </p:spPr>
        <p:txBody>
          <a:bodyPr>
            <a:spAutoFit/>
          </a:bodyPr>
          <a:lstStyle/>
          <a:p>
            <a:pPr algn="r"/>
            <a:r>
              <a:rPr lang="en-US" b="1">
                <a:latin typeface="Calibri" pitchFamily="34" charset="0"/>
              </a:rPr>
              <a:t>Written Composition </a:t>
            </a:r>
          </a:p>
          <a:p>
            <a:pPr algn="r"/>
            <a:r>
              <a:rPr lang="en-US" sz="800" b="1">
                <a:latin typeface="Calibri" pitchFamily="34" charset="0"/>
              </a:rPr>
              <a:t>(Writing CBM with Rubric ) </a:t>
            </a:r>
            <a:endParaRPr lang="en-US" b="1">
              <a:latin typeface="Calibri" pitchFamily="34" charset="0"/>
            </a:endParaRPr>
          </a:p>
        </p:txBody>
      </p:sp>
      <p:sp>
        <p:nvSpPr>
          <p:cNvPr id="15" name="TextBox 18"/>
          <p:cNvSpPr txBox="1">
            <a:spLocks noChangeArrowheads="1"/>
          </p:cNvSpPr>
          <p:nvPr/>
        </p:nvSpPr>
        <p:spPr bwMode="auto">
          <a:xfrm>
            <a:off x="3733800" y="5943600"/>
            <a:ext cx="2362200" cy="492125"/>
          </a:xfrm>
          <a:prstGeom prst="rect">
            <a:avLst/>
          </a:prstGeom>
          <a:noFill/>
          <a:ln w="9525">
            <a:noFill/>
            <a:miter lim="800000"/>
            <a:headEnd/>
            <a:tailEnd/>
          </a:ln>
        </p:spPr>
        <p:txBody>
          <a:bodyPr>
            <a:spAutoFit/>
          </a:bodyPr>
          <a:lstStyle/>
          <a:p>
            <a:r>
              <a:rPr lang="en-US" b="1">
                <a:latin typeface="Calibri" pitchFamily="34" charset="0"/>
              </a:rPr>
              <a:t>Grammar </a:t>
            </a:r>
          </a:p>
          <a:p>
            <a:r>
              <a:rPr lang="en-US" sz="800" b="1">
                <a:latin typeface="Calibri" pitchFamily="34" charset="0"/>
              </a:rPr>
              <a:t>(Writing CBM CWS, Grammar Assessment)</a:t>
            </a:r>
          </a:p>
        </p:txBody>
      </p:sp>
      <p:cxnSp>
        <p:nvCxnSpPr>
          <p:cNvPr id="16" name="Straight Connector 15"/>
          <p:cNvCxnSpPr/>
          <p:nvPr/>
        </p:nvCxnSpPr>
        <p:spPr>
          <a:xfrm flipH="1" flipV="1">
            <a:off x="4724400" y="4343400"/>
            <a:ext cx="1447800" cy="25146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7543800" y="4419600"/>
            <a:ext cx="1371600" cy="24384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3352800" y="2133600"/>
            <a:ext cx="1905000" cy="101600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Memory: 71</a:t>
            </a:r>
          </a:p>
          <a:p>
            <a:r>
              <a:rPr lang="en-US" sz="1200">
                <a:solidFill>
                  <a:srgbClr val="FF0000"/>
                </a:solidFill>
                <a:latin typeface="Calibri" pitchFamily="34" charset="0"/>
              </a:rPr>
              <a:t>Orientation:67</a:t>
            </a:r>
          </a:p>
          <a:p>
            <a:r>
              <a:rPr lang="en-US" sz="1200">
                <a:solidFill>
                  <a:srgbClr val="FF0000"/>
                </a:solidFill>
                <a:latin typeface="Calibri" pitchFamily="34" charset="0"/>
              </a:rPr>
              <a:t>Placement: 79</a:t>
            </a:r>
          </a:p>
          <a:p>
            <a:r>
              <a:rPr lang="en-US" sz="1200">
                <a:solidFill>
                  <a:srgbClr val="FF0000"/>
                </a:solidFill>
                <a:latin typeface="Calibri" pitchFamily="34" charset="0"/>
              </a:rPr>
              <a:t>Sentence:20</a:t>
            </a:r>
          </a:p>
          <a:p>
            <a:r>
              <a:rPr lang="en-US" sz="1200">
                <a:solidFill>
                  <a:srgbClr val="FF0000"/>
                </a:solidFill>
                <a:latin typeface="Calibri" pitchFamily="34" charset="0"/>
              </a:rPr>
              <a:t>Overall:  59</a:t>
            </a:r>
          </a:p>
        </p:txBody>
      </p:sp>
      <p:sp>
        <p:nvSpPr>
          <p:cNvPr id="26" name="TextBox 25"/>
          <p:cNvSpPr txBox="1">
            <a:spLocks noChangeArrowheads="1"/>
          </p:cNvSpPr>
          <p:nvPr/>
        </p:nvSpPr>
        <p:spPr bwMode="auto">
          <a:xfrm>
            <a:off x="5791200" y="2362200"/>
            <a:ext cx="2971800" cy="738188"/>
          </a:xfrm>
          <a:prstGeom prst="rect">
            <a:avLst/>
          </a:prstGeom>
          <a:noFill/>
          <a:ln w="9525">
            <a:noFill/>
            <a:miter lim="800000"/>
            <a:headEnd/>
            <a:tailEnd/>
          </a:ln>
        </p:spPr>
        <p:txBody>
          <a:bodyPr>
            <a:spAutoFit/>
          </a:bodyPr>
          <a:lstStyle/>
          <a:p>
            <a:r>
              <a:rPr lang="en-US" sz="1200">
                <a:solidFill>
                  <a:srgbClr val="00B050"/>
                </a:solidFill>
                <a:latin typeface="Calibri" pitchFamily="34" charset="0"/>
              </a:rPr>
              <a:t># of Orthographic errors on spelling: 95%</a:t>
            </a:r>
          </a:p>
          <a:p>
            <a:r>
              <a:rPr lang="en-US" sz="1200">
                <a:solidFill>
                  <a:srgbClr val="00B050"/>
                </a:solidFill>
                <a:latin typeface="Calibri" pitchFamily="34" charset="0"/>
              </a:rPr>
              <a:t># of Phonologic errors on spelling: 5%</a:t>
            </a:r>
          </a:p>
          <a:p>
            <a:endParaRPr lang="en-US">
              <a:latin typeface="Calibri" pitchFamily="34" charset="0"/>
            </a:endParaRPr>
          </a:p>
        </p:txBody>
      </p:sp>
      <p:sp>
        <p:nvSpPr>
          <p:cNvPr id="29" name="TextBox 28"/>
          <p:cNvSpPr txBox="1">
            <a:spLocks noChangeArrowheads="1"/>
          </p:cNvSpPr>
          <p:nvPr/>
        </p:nvSpPr>
        <p:spPr bwMode="auto">
          <a:xfrm>
            <a:off x="1600200" y="4648200"/>
            <a:ext cx="2819400" cy="276225"/>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Writing CBM CWS: Sig. Below Benchmark </a:t>
            </a:r>
          </a:p>
        </p:txBody>
      </p:sp>
      <p:sp>
        <p:nvSpPr>
          <p:cNvPr id="30" name="TextBox 29"/>
          <p:cNvSpPr txBox="1">
            <a:spLocks noChangeArrowheads="1"/>
          </p:cNvSpPr>
          <p:nvPr/>
        </p:nvSpPr>
        <p:spPr bwMode="auto">
          <a:xfrm>
            <a:off x="2590800" y="4953000"/>
            <a:ext cx="2590800" cy="101600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Parts of Speech: 10%</a:t>
            </a:r>
          </a:p>
          <a:p>
            <a:r>
              <a:rPr lang="en-US" sz="1200">
                <a:solidFill>
                  <a:srgbClr val="FF0000"/>
                </a:solidFill>
                <a:latin typeface="Calibri" pitchFamily="34" charset="0"/>
              </a:rPr>
              <a:t>Subject/Predicate Identification: 5%</a:t>
            </a:r>
          </a:p>
          <a:p>
            <a:r>
              <a:rPr lang="en-US" sz="1200">
                <a:solidFill>
                  <a:srgbClr val="FF0000"/>
                </a:solidFill>
                <a:latin typeface="Calibri" pitchFamily="34" charset="0"/>
              </a:rPr>
              <a:t>Sentence types: 5%</a:t>
            </a:r>
          </a:p>
          <a:p>
            <a:r>
              <a:rPr lang="en-US" sz="1200">
                <a:solidFill>
                  <a:srgbClr val="FF0000"/>
                </a:solidFill>
                <a:latin typeface="Calibri" pitchFamily="34" charset="0"/>
              </a:rPr>
              <a:t>Sentence Identification: 5%</a:t>
            </a:r>
          </a:p>
          <a:p>
            <a:r>
              <a:rPr lang="en-US" sz="1200">
                <a:solidFill>
                  <a:srgbClr val="FF0000"/>
                </a:solidFill>
                <a:latin typeface="Calibri" pitchFamily="34" charset="0"/>
              </a:rPr>
              <a:t>Syntax CLOZE: 25%</a:t>
            </a:r>
            <a:endParaRPr lang="en-US">
              <a:solidFill>
                <a:srgbClr val="FF0000"/>
              </a:solidFill>
              <a:latin typeface="Calibri" pitchFamily="34" charset="0"/>
            </a:endParaRPr>
          </a:p>
        </p:txBody>
      </p:sp>
      <p:sp>
        <p:nvSpPr>
          <p:cNvPr id="40" name="TextBox 39"/>
          <p:cNvSpPr txBox="1">
            <a:spLocks noChangeArrowheads="1"/>
          </p:cNvSpPr>
          <p:nvPr/>
        </p:nvSpPr>
        <p:spPr bwMode="auto">
          <a:xfrm>
            <a:off x="5715000" y="4648200"/>
            <a:ext cx="1981200" cy="1384300"/>
          </a:xfrm>
          <a:prstGeom prst="rect">
            <a:avLst/>
          </a:prstGeom>
          <a:noFill/>
          <a:ln w="9525">
            <a:noFill/>
            <a:miter lim="800000"/>
            <a:headEnd/>
            <a:tailEnd/>
          </a:ln>
        </p:spPr>
        <p:txBody>
          <a:bodyPr>
            <a:spAutoFit/>
          </a:bodyPr>
          <a:lstStyle/>
          <a:p>
            <a:r>
              <a:rPr lang="en-US" sz="1200">
                <a:solidFill>
                  <a:srgbClr val="00B050"/>
                </a:solidFill>
                <a:latin typeface="Calibri" pitchFamily="34" charset="0"/>
              </a:rPr>
              <a:t>Writing Content: 3</a:t>
            </a:r>
          </a:p>
          <a:p>
            <a:endParaRPr lang="en-US" sz="1200">
              <a:latin typeface="Calibri" pitchFamily="34" charset="0"/>
            </a:endParaRPr>
          </a:p>
          <a:p>
            <a:r>
              <a:rPr lang="en-US" sz="1200">
                <a:solidFill>
                  <a:srgbClr val="FF0000"/>
                </a:solidFill>
                <a:latin typeface="Calibri" pitchFamily="34" charset="0"/>
              </a:rPr>
              <a:t>Writing Organization: 1</a:t>
            </a:r>
          </a:p>
          <a:p>
            <a:endParaRPr lang="en-US" sz="1200">
              <a:solidFill>
                <a:srgbClr val="FF0000"/>
              </a:solidFill>
              <a:latin typeface="Calibri" pitchFamily="34" charset="0"/>
            </a:endParaRPr>
          </a:p>
          <a:p>
            <a:r>
              <a:rPr lang="en-US" sz="1200">
                <a:solidFill>
                  <a:srgbClr val="FF0000"/>
                </a:solidFill>
                <a:latin typeface="Calibri" pitchFamily="34" charset="0"/>
              </a:rPr>
              <a:t>Writing Style and Fluency: </a:t>
            </a:r>
            <a:r>
              <a:rPr lang="en-US" sz="1200">
                <a:latin typeface="Calibri" pitchFamily="34" charset="0"/>
              </a:rPr>
              <a:t>1</a:t>
            </a:r>
          </a:p>
          <a:p>
            <a:endParaRPr lang="en-US" sz="1200">
              <a:latin typeface="Calibri" pitchFamily="34" charset="0"/>
            </a:endParaRPr>
          </a:p>
          <a:p>
            <a:r>
              <a:rPr lang="en-US" sz="1200">
                <a:solidFill>
                  <a:srgbClr val="FFC000"/>
                </a:solidFill>
                <a:latin typeface="Calibri" pitchFamily="34" charset="0"/>
              </a:rPr>
              <a:t>Language Usage: 2</a:t>
            </a:r>
          </a:p>
        </p:txBody>
      </p:sp>
      <p:sp>
        <p:nvSpPr>
          <p:cNvPr id="62482" name="TextBox 27"/>
          <p:cNvSpPr txBox="1">
            <a:spLocks noChangeArrowheads="1"/>
          </p:cNvSpPr>
          <p:nvPr/>
        </p:nvSpPr>
        <p:spPr bwMode="auto">
          <a:xfrm>
            <a:off x="228600" y="4114800"/>
            <a:ext cx="1066800" cy="369888"/>
          </a:xfrm>
          <a:prstGeom prst="rect">
            <a:avLst/>
          </a:prstGeom>
          <a:noFill/>
          <a:ln w="9525">
            <a:noFill/>
            <a:miter lim="800000"/>
            <a:headEnd/>
            <a:tailEnd/>
          </a:ln>
        </p:spPr>
        <p:txBody>
          <a:bodyPr>
            <a:spAutoFit/>
          </a:bodyPr>
          <a:lstStyle/>
          <a:p>
            <a:r>
              <a:rPr lang="en-US">
                <a:solidFill>
                  <a:schemeClr val="bg1"/>
                </a:solidFill>
                <a:latin typeface="Calibri" pitchFamily="34" charset="0"/>
              </a:rPr>
              <a:t>Writing  </a:t>
            </a:r>
            <a:r>
              <a:rPr lang="en-US">
                <a:latin typeface="Calibri" pitchFamily="34" charset="0"/>
              </a:rPr>
              <a:t> </a:t>
            </a:r>
          </a:p>
        </p:txBody>
      </p:sp>
      <p:sp>
        <p:nvSpPr>
          <p:cNvPr id="33" name="TextBox 32"/>
          <p:cNvSpPr txBox="1">
            <a:spLocks noChangeArrowheads="1"/>
          </p:cNvSpPr>
          <p:nvPr/>
        </p:nvSpPr>
        <p:spPr bwMode="auto">
          <a:xfrm>
            <a:off x="2819400" y="3048000"/>
            <a:ext cx="1905000" cy="1200150"/>
          </a:xfrm>
          <a:prstGeom prst="rect">
            <a:avLst/>
          </a:prstGeom>
          <a:noFill/>
          <a:ln w="9525">
            <a:noFill/>
            <a:miter lim="800000"/>
            <a:headEnd/>
            <a:tailEnd/>
          </a:ln>
        </p:spPr>
        <p:txBody>
          <a:bodyPr>
            <a:spAutoFit/>
          </a:bodyPr>
          <a:lstStyle/>
          <a:p>
            <a:r>
              <a:rPr lang="en-US" sz="1200">
                <a:solidFill>
                  <a:srgbClr val="FF0000"/>
                </a:solidFill>
                <a:latin typeface="Calibri" pitchFamily="34" charset="0"/>
              </a:rPr>
              <a:t>Formation: -</a:t>
            </a:r>
          </a:p>
          <a:p>
            <a:r>
              <a:rPr lang="en-US" sz="1200">
                <a:solidFill>
                  <a:srgbClr val="00B050"/>
                </a:solidFill>
                <a:latin typeface="Calibri" pitchFamily="34" charset="0"/>
              </a:rPr>
              <a:t>Size: +</a:t>
            </a:r>
          </a:p>
          <a:p>
            <a:r>
              <a:rPr lang="en-US" sz="1200">
                <a:solidFill>
                  <a:srgbClr val="00B050"/>
                </a:solidFill>
                <a:latin typeface="Calibri" pitchFamily="34" charset="0"/>
              </a:rPr>
              <a:t>Neatness: +</a:t>
            </a:r>
          </a:p>
          <a:p>
            <a:r>
              <a:rPr lang="en-US" sz="1200">
                <a:solidFill>
                  <a:srgbClr val="00B050"/>
                </a:solidFill>
                <a:latin typeface="Calibri" pitchFamily="34" charset="0"/>
              </a:rPr>
              <a:t>Speed: +</a:t>
            </a:r>
          </a:p>
          <a:p>
            <a:r>
              <a:rPr lang="en-US" sz="1200">
                <a:solidFill>
                  <a:srgbClr val="00B050"/>
                </a:solidFill>
                <a:latin typeface="Calibri" pitchFamily="34" charset="0"/>
              </a:rPr>
              <a:t>Posture: +</a:t>
            </a:r>
          </a:p>
          <a:p>
            <a:r>
              <a:rPr lang="en-US" sz="1200">
                <a:solidFill>
                  <a:srgbClr val="FF0000"/>
                </a:solidFill>
                <a:latin typeface="Calibri" pitchFamily="34" charset="0"/>
              </a:rPr>
              <a:t>Pencil Grip: - </a:t>
            </a:r>
          </a:p>
        </p:txBody>
      </p:sp>
      <p:sp>
        <p:nvSpPr>
          <p:cNvPr id="34" name="TextBox 33"/>
          <p:cNvSpPr txBox="1">
            <a:spLocks noChangeArrowheads="1"/>
          </p:cNvSpPr>
          <p:nvPr/>
        </p:nvSpPr>
        <p:spPr bwMode="auto">
          <a:xfrm>
            <a:off x="6172200" y="2057400"/>
            <a:ext cx="2971800" cy="738188"/>
          </a:xfrm>
          <a:prstGeom prst="rect">
            <a:avLst/>
          </a:prstGeom>
          <a:noFill/>
          <a:ln w="9525">
            <a:noFill/>
            <a:miter lim="800000"/>
            <a:headEnd/>
            <a:tailEnd/>
          </a:ln>
        </p:spPr>
        <p:txBody>
          <a:bodyPr>
            <a:spAutoFit/>
          </a:bodyPr>
          <a:lstStyle/>
          <a:p>
            <a:r>
              <a:rPr lang="en-US" sz="1200">
                <a:solidFill>
                  <a:srgbClr val="00B050"/>
                </a:solidFill>
                <a:latin typeface="Calibri" pitchFamily="34" charset="0"/>
              </a:rPr>
              <a:t>Developmental Stage of Spelling: Within Words   </a:t>
            </a:r>
          </a:p>
          <a:p>
            <a:endParaRPr lang="en-US">
              <a:latin typeface="Calibri" pitchFamily="34" charset="0"/>
            </a:endParaRPr>
          </a:p>
        </p:txBody>
      </p:sp>
      <p:sp>
        <p:nvSpPr>
          <p:cNvPr id="28" name="TextBox 27"/>
          <p:cNvSpPr txBox="1">
            <a:spLocks noChangeArrowheads="1"/>
          </p:cNvSpPr>
          <p:nvPr/>
        </p:nvSpPr>
        <p:spPr bwMode="auto">
          <a:xfrm>
            <a:off x="5181600" y="2971800"/>
            <a:ext cx="3429000" cy="1384300"/>
          </a:xfrm>
          <a:prstGeom prst="rect">
            <a:avLst/>
          </a:prstGeom>
          <a:noFill/>
          <a:ln w="9525">
            <a:noFill/>
            <a:miter lim="800000"/>
            <a:headEnd/>
            <a:tailEnd/>
          </a:ln>
        </p:spPr>
        <p:txBody>
          <a:bodyPr>
            <a:spAutoFit/>
          </a:bodyPr>
          <a:lstStyle/>
          <a:p>
            <a:r>
              <a:rPr lang="en-US" sz="1200">
                <a:solidFill>
                  <a:srgbClr val="00B050"/>
                </a:solidFill>
                <a:latin typeface="Calibri" pitchFamily="34" charset="0"/>
              </a:rPr>
              <a:t>Alphabet Skills: 100%</a:t>
            </a:r>
          </a:p>
          <a:p>
            <a:endParaRPr lang="en-US" sz="1200">
              <a:solidFill>
                <a:srgbClr val="00B050"/>
              </a:solidFill>
              <a:latin typeface="Calibri" pitchFamily="34" charset="0"/>
            </a:endParaRPr>
          </a:p>
          <a:p>
            <a:endParaRPr lang="en-US" sz="1200">
              <a:solidFill>
                <a:srgbClr val="00B050"/>
              </a:solidFill>
              <a:latin typeface="Calibri" pitchFamily="34" charset="0"/>
            </a:endParaRPr>
          </a:p>
          <a:p>
            <a:r>
              <a:rPr lang="en-US" sz="1200">
                <a:solidFill>
                  <a:srgbClr val="00B050"/>
                </a:solidFill>
                <a:latin typeface="Calibri" pitchFamily="34" charset="0"/>
              </a:rPr>
              <a:t>Reading and Decoding: 96%</a:t>
            </a:r>
          </a:p>
          <a:p>
            <a:endParaRPr lang="en-US" sz="1200">
              <a:solidFill>
                <a:srgbClr val="00B050"/>
              </a:solidFill>
              <a:latin typeface="Calibri" pitchFamily="34" charset="0"/>
            </a:endParaRPr>
          </a:p>
          <a:p>
            <a:endParaRPr lang="en-US" sz="1200">
              <a:solidFill>
                <a:srgbClr val="00B050"/>
              </a:solidFill>
              <a:latin typeface="Calibri" pitchFamily="34" charset="0"/>
            </a:endParaRPr>
          </a:p>
          <a:p>
            <a:r>
              <a:rPr lang="en-US" sz="1200">
                <a:solidFill>
                  <a:srgbClr val="00B050"/>
                </a:solidFill>
                <a:latin typeface="Calibri" pitchFamily="34" charset="0"/>
              </a:rPr>
              <a:t>Spelling Skills:  100%</a:t>
            </a:r>
          </a:p>
        </p:txBody>
      </p:sp>
      <p:sp>
        <p:nvSpPr>
          <p:cNvPr id="62486" name="Title 1"/>
          <p:cNvSpPr>
            <a:spLocks noGrp="1"/>
          </p:cNvSpPr>
          <p:nvPr>
            <p:ph type="title"/>
          </p:nvPr>
        </p:nvSpPr>
        <p:spPr>
          <a:xfrm>
            <a:off x="612775" y="228600"/>
            <a:ext cx="8153400" cy="990600"/>
          </a:xfrm>
        </p:spPr>
        <p:txBody>
          <a:bodyPr/>
          <a:lstStyle/>
          <a:p>
            <a:pPr eaLnBrk="1" hangingPunct="1"/>
            <a:r>
              <a:rPr lang="en-US" smtClean="0"/>
              <a:t>Assessment for Writing </a:t>
            </a:r>
          </a:p>
        </p:txBody>
      </p:sp>
      <p:pic>
        <p:nvPicPr>
          <p:cNvPr id="62487" name="Picture 2" descr="http://www.randolph.k12.nc.us/Departments/K-5/PublishingImages/school_clipart_boy_writting.gif"/>
          <p:cNvPicPr>
            <a:picLocks noChangeAspect="1" noChangeArrowheads="1"/>
          </p:cNvPicPr>
          <p:nvPr/>
        </p:nvPicPr>
        <p:blipFill>
          <a:blip r:embed="rId3" cstate="print"/>
          <a:srcRect/>
          <a:stretch>
            <a:fillRect/>
          </a:stretch>
        </p:blipFill>
        <p:spPr bwMode="auto">
          <a:xfrm>
            <a:off x="6781800" y="0"/>
            <a:ext cx="1905000" cy="1524000"/>
          </a:xfrm>
          <a:prstGeom prst="rect">
            <a:avLst/>
          </a:prstGeom>
          <a:noFill/>
          <a:ln w="9525">
            <a:noFill/>
            <a:miter lim="800000"/>
            <a:headEnd/>
            <a:tailEnd/>
          </a:ln>
        </p:spPr>
      </p:pic>
      <p:sp>
        <p:nvSpPr>
          <p:cNvPr id="62488" name="TextBox 26"/>
          <p:cNvSpPr txBox="1">
            <a:spLocks noChangeArrowheads="1"/>
          </p:cNvSpPr>
          <p:nvPr/>
        </p:nvSpPr>
        <p:spPr bwMode="auto">
          <a:xfrm>
            <a:off x="228600" y="1600200"/>
            <a:ext cx="2667000" cy="923925"/>
          </a:xfrm>
          <a:prstGeom prst="rect">
            <a:avLst/>
          </a:prstGeom>
          <a:noFill/>
          <a:ln w="9525">
            <a:noFill/>
            <a:miter lim="800000"/>
            <a:headEnd/>
            <a:tailEnd/>
          </a:ln>
        </p:spPr>
        <p:txBody>
          <a:bodyPr>
            <a:spAutoFit/>
          </a:bodyPr>
          <a:lstStyle/>
          <a:p>
            <a:r>
              <a:rPr lang="en-US">
                <a:latin typeface="Tw Cen MT" pitchFamily="34" charset="0"/>
              </a:rPr>
              <a:t>Fish Bone Analysis: a process for interpreting the Body of Evidence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Scale>
                                      <p:cBhvr>
                                        <p:cTn id="1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1"/>
                                        </p:tgtEl>
                                        <p:attrNameLst>
                                          <p:attrName>ppt_x</p:attrName>
                                          <p:attrName>ppt_y</p:attrName>
                                        </p:attrNameLst>
                                      </p:cBhvr>
                                    </p:animMotion>
                                    <p:animEffect transition="in" filter="fade">
                                      <p:cBhvr>
                                        <p:cTn id="14" dur="1000"/>
                                        <p:tgtEl>
                                          <p:spTgt spid="21"/>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Scale>
                                      <p:cBhvr>
                                        <p:cTn id="1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3"/>
                                        </p:tgtEl>
                                        <p:attrNameLst>
                                          <p:attrName>ppt_x</p:attrName>
                                          <p:attrName>ppt_y</p:attrName>
                                        </p:attrNameLst>
                                      </p:cBhvr>
                                    </p:animMotion>
                                    <p:animEffect transition="in" filter="fade">
                                      <p:cBhvr>
                                        <p:cTn id="19" dur="10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Scale>
                                      <p:cBhvr>
                                        <p:cTn id="2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1"/>
                                        </p:tgtEl>
                                        <p:attrNameLst>
                                          <p:attrName>ppt_x</p:attrName>
                                          <p:attrName>ppt_y</p:attrName>
                                        </p:attrNameLst>
                                      </p:cBhvr>
                                    </p:animMotion>
                                    <p:animEffect transition="in" filter="fade">
                                      <p:cBhvr>
                                        <p:cTn id="26" dur="1000"/>
                                        <p:tgtEl>
                                          <p:spTgt spid="11"/>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Scale>
                                      <p:cBhvr>
                                        <p:cTn id="2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6"/>
                                        </p:tgtEl>
                                        <p:attrNameLst>
                                          <p:attrName>ppt_x</p:attrName>
                                          <p:attrName>ppt_y</p:attrName>
                                        </p:attrNameLst>
                                      </p:cBhvr>
                                    </p:animMotion>
                                    <p:animEffect transition="in" filter="fade">
                                      <p:cBhvr>
                                        <p:cTn id="31" dur="1000"/>
                                        <p:tgtEl>
                                          <p:spTgt spid="26"/>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Scale>
                                      <p:cBhvr>
                                        <p:cTn id="34"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4"/>
                                        </p:tgtEl>
                                        <p:attrNameLst>
                                          <p:attrName>ppt_x</p:attrName>
                                          <p:attrName>ppt_y</p:attrName>
                                        </p:attrNameLst>
                                      </p:cBhvr>
                                    </p:animMotion>
                                    <p:animEffect transition="in" filter="fade">
                                      <p:cBhvr>
                                        <p:cTn id="36" dur="1000"/>
                                        <p:tgtEl>
                                          <p:spTgt spid="34"/>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Scale>
                                      <p:cBhvr>
                                        <p:cTn id="39"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8"/>
                                        </p:tgtEl>
                                        <p:attrNameLst>
                                          <p:attrName>ppt_x</p:attrName>
                                          <p:attrName>ppt_y</p:attrName>
                                        </p:attrNameLst>
                                      </p:cBhvr>
                                    </p:animMotion>
                                    <p:animEffect transition="in" filter="fade">
                                      <p:cBhvr>
                                        <p:cTn id="41" dur="10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Scale>
                                      <p:cBhvr>
                                        <p:cTn id="4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5"/>
                                        </p:tgtEl>
                                        <p:attrNameLst>
                                          <p:attrName>ppt_x</p:attrName>
                                          <p:attrName>ppt_y</p:attrName>
                                        </p:attrNameLst>
                                      </p:cBhvr>
                                    </p:animMotion>
                                    <p:animEffect transition="in" filter="fade">
                                      <p:cBhvr>
                                        <p:cTn id="48" dur="1000"/>
                                        <p:tgtEl>
                                          <p:spTgt spid="15"/>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Scale>
                                      <p:cBhvr>
                                        <p:cTn id="5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9"/>
                                        </p:tgtEl>
                                        <p:attrNameLst>
                                          <p:attrName>ppt_x</p:attrName>
                                          <p:attrName>ppt_y</p:attrName>
                                        </p:attrNameLst>
                                      </p:cBhvr>
                                    </p:animMotion>
                                    <p:animEffect transition="in" filter="fade">
                                      <p:cBhvr>
                                        <p:cTn id="53" dur="1000"/>
                                        <p:tgtEl>
                                          <p:spTgt spid="29"/>
                                        </p:tgtEl>
                                      </p:cBhvr>
                                    </p:animEffect>
                                  </p:childTnLst>
                                </p:cTn>
                              </p:par>
                              <p:par>
                                <p:cTn id="54" presetID="52"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Scale>
                                      <p:cBhvr>
                                        <p:cTn id="5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0"/>
                                        </p:tgtEl>
                                        <p:attrNameLst>
                                          <p:attrName>ppt_x</p:attrName>
                                          <p:attrName>ppt_y</p:attrName>
                                        </p:attrNameLst>
                                      </p:cBhvr>
                                    </p:animMotion>
                                    <p:animEffect transition="in" filter="fade">
                                      <p:cBhvr>
                                        <p:cTn id="58" dur="10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Scale>
                                      <p:cBhvr>
                                        <p:cTn id="6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4"/>
                                        </p:tgtEl>
                                        <p:attrNameLst>
                                          <p:attrName>ppt_x</p:attrName>
                                          <p:attrName>ppt_y</p:attrName>
                                        </p:attrNameLst>
                                      </p:cBhvr>
                                    </p:animMotion>
                                    <p:animEffect transition="in" filter="fade">
                                      <p:cBhvr>
                                        <p:cTn id="65" dur="1000"/>
                                        <p:tgtEl>
                                          <p:spTgt spid="14"/>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Scale>
                                      <p:cBhvr>
                                        <p:cTn id="68"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40"/>
                                        </p:tgtEl>
                                        <p:attrNameLst>
                                          <p:attrName>ppt_x</p:attrName>
                                          <p:attrName>ppt_y</p:attrName>
                                        </p:attrNameLst>
                                      </p:cBhvr>
                                    </p:animMotion>
                                    <p:animEffect transition="in" filter="fade">
                                      <p:cBhvr>
                                        <p:cTn id="7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P spid="15" grpId="0"/>
      <p:bldP spid="21" grpId="0"/>
      <p:bldP spid="26" grpId="0"/>
      <p:bldP spid="29" grpId="0"/>
      <p:bldP spid="30" grpId="0"/>
      <p:bldP spid="40" grpId="0"/>
      <p:bldP spid="33" grpId="0"/>
      <p:bldP spid="34"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3"/>
          <p:cNvSpPr>
            <a:spLocks noGrp="1"/>
          </p:cNvSpPr>
          <p:nvPr>
            <p:ph type="title"/>
          </p:nvPr>
        </p:nvSpPr>
        <p:spPr/>
        <p:txBody>
          <a:bodyPr/>
          <a:lstStyle/>
          <a:p>
            <a:r>
              <a:rPr lang="en-US" smtClean="0"/>
              <a:t>Memory </a:t>
            </a:r>
          </a:p>
        </p:txBody>
      </p:sp>
      <p:sp>
        <p:nvSpPr>
          <p:cNvPr id="17411" name="Rectangle 4"/>
          <p:cNvSpPr>
            <a:spLocks noChangeArrowheads="1"/>
          </p:cNvSpPr>
          <p:nvPr/>
        </p:nvSpPr>
        <p:spPr bwMode="auto">
          <a:xfrm>
            <a:off x="304800" y="1752600"/>
            <a:ext cx="5105400" cy="4832350"/>
          </a:xfrm>
          <a:prstGeom prst="rect">
            <a:avLst/>
          </a:prstGeom>
          <a:noFill/>
          <a:ln w="9525">
            <a:noFill/>
            <a:miter lim="800000"/>
            <a:headEnd/>
            <a:tailEnd/>
          </a:ln>
        </p:spPr>
        <p:txBody>
          <a:bodyPr>
            <a:spAutoFit/>
          </a:bodyPr>
          <a:lstStyle/>
          <a:p>
            <a:r>
              <a:rPr lang="en-US" sz="2800"/>
              <a:t>1. Omitting the letter/number is a memory error. </a:t>
            </a:r>
          </a:p>
          <a:p>
            <a:r>
              <a:rPr lang="en-US" sz="2800"/>
              <a:t>2. Writing an unrecognizable letter/number (like a squiggle) is a memory error. </a:t>
            </a:r>
          </a:p>
          <a:p>
            <a:r>
              <a:rPr lang="en-US" sz="2800"/>
              <a:t>3. Writing the wrong letter/number (lowercase f for capital F or vice versa) is a memory error. </a:t>
            </a:r>
          </a:p>
          <a:p>
            <a:r>
              <a:rPr lang="en-US" sz="2800"/>
              <a:t>4. Lowercase i, j without the dot is a memory error. </a:t>
            </a:r>
          </a:p>
        </p:txBody>
      </p:sp>
      <p:pic>
        <p:nvPicPr>
          <p:cNvPr id="17412" name="Picture 2"/>
          <p:cNvPicPr>
            <a:picLocks noChangeAspect="1" noChangeArrowheads="1"/>
          </p:cNvPicPr>
          <p:nvPr/>
        </p:nvPicPr>
        <p:blipFill>
          <a:blip r:embed="rId2" cstate="print"/>
          <a:srcRect/>
          <a:stretch>
            <a:fillRect/>
          </a:stretch>
        </p:blipFill>
        <p:spPr bwMode="auto">
          <a:xfrm>
            <a:off x="5867400" y="1905000"/>
            <a:ext cx="2400300" cy="4248150"/>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3"/>
          <p:cNvSpPr>
            <a:spLocks noGrp="1"/>
          </p:cNvSpPr>
          <p:nvPr>
            <p:ph type="title"/>
          </p:nvPr>
        </p:nvSpPr>
        <p:spPr/>
        <p:txBody>
          <a:bodyPr/>
          <a:lstStyle/>
          <a:p>
            <a:r>
              <a:rPr lang="en-US" smtClean="0"/>
              <a:t>Handwriting Basics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3"/>
          <p:cNvSpPr>
            <a:spLocks noGrp="1"/>
          </p:cNvSpPr>
          <p:nvPr>
            <p:ph type="title"/>
          </p:nvPr>
        </p:nvSpPr>
        <p:spPr/>
        <p:txBody>
          <a:bodyPr/>
          <a:lstStyle/>
          <a:p>
            <a:r>
              <a:rPr lang="en-US" smtClean="0"/>
              <a:t>Research </a:t>
            </a:r>
          </a:p>
        </p:txBody>
      </p:sp>
      <p:sp>
        <p:nvSpPr>
          <p:cNvPr id="64515" name="TextBox 4"/>
          <p:cNvSpPr txBox="1">
            <a:spLocks noChangeArrowheads="1"/>
          </p:cNvSpPr>
          <p:nvPr/>
        </p:nvSpPr>
        <p:spPr bwMode="auto">
          <a:xfrm>
            <a:off x="685800" y="2438400"/>
            <a:ext cx="7696200" cy="2216150"/>
          </a:xfrm>
          <a:prstGeom prst="rect">
            <a:avLst/>
          </a:prstGeom>
          <a:noFill/>
          <a:ln w="9525">
            <a:noFill/>
            <a:miter lim="800000"/>
            <a:headEnd/>
            <a:tailEnd/>
          </a:ln>
        </p:spPr>
        <p:txBody>
          <a:bodyPr>
            <a:spAutoFit/>
          </a:bodyPr>
          <a:lstStyle/>
          <a:p>
            <a:r>
              <a:rPr lang="en-US" sz="2800"/>
              <a:t>When students automatism correct letter formation early in writing development, their spelling skills are likely ot be stronger </a:t>
            </a:r>
          </a:p>
          <a:p>
            <a:pPr algn="r"/>
            <a:r>
              <a:rPr lang="en-US"/>
              <a:t>-Beringer and Wolf ,2009; </a:t>
            </a:r>
          </a:p>
          <a:p>
            <a:pPr algn="r"/>
            <a:r>
              <a:rPr lang="en-US"/>
              <a:t>Graham, 1999; </a:t>
            </a:r>
          </a:p>
          <a:p>
            <a:pPr algn="r"/>
            <a:r>
              <a:rPr lang="en-US"/>
              <a:t>Graham, Beringer, Abbott, Abott and Whitaker 1997</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3"/>
          <p:cNvSpPr>
            <a:spLocks noGrp="1"/>
          </p:cNvSpPr>
          <p:nvPr>
            <p:ph type="title"/>
          </p:nvPr>
        </p:nvSpPr>
        <p:spPr/>
        <p:txBody>
          <a:bodyPr/>
          <a:lstStyle/>
          <a:p>
            <a:r>
              <a:rPr lang="en-US" smtClean="0"/>
              <a:t>Dysgraphia  </a:t>
            </a:r>
          </a:p>
        </p:txBody>
      </p:sp>
      <p:sp>
        <p:nvSpPr>
          <p:cNvPr id="65539" name="TextBox 4"/>
          <p:cNvSpPr txBox="1">
            <a:spLocks noChangeArrowheads="1"/>
          </p:cNvSpPr>
          <p:nvPr/>
        </p:nvSpPr>
        <p:spPr bwMode="auto">
          <a:xfrm>
            <a:off x="685800" y="1828800"/>
            <a:ext cx="7696200" cy="954088"/>
          </a:xfrm>
          <a:prstGeom prst="rect">
            <a:avLst/>
          </a:prstGeom>
          <a:noFill/>
          <a:ln w="9525">
            <a:noFill/>
            <a:miter lim="800000"/>
            <a:headEnd/>
            <a:tailEnd/>
          </a:ln>
        </p:spPr>
        <p:txBody>
          <a:bodyPr>
            <a:spAutoFit/>
          </a:bodyPr>
          <a:lstStyle/>
          <a:p>
            <a:r>
              <a:rPr lang="en-US" sz="2800"/>
              <a:t>A specific learning disability that affects the production of handwriting</a:t>
            </a:r>
            <a:endParaRPr lang="en-US"/>
          </a:p>
        </p:txBody>
      </p:sp>
      <p:graphicFrame>
        <p:nvGraphicFramePr>
          <p:cNvPr id="6" name="Diagram 5"/>
          <p:cNvGraphicFramePr/>
          <p:nvPr/>
        </p:nvGraphicFramePr>
        <p:xfrm>
          <a:off x="304800" y="2794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5541" name="Picture 2" descr="http://2.bp.blogspot.com/_eDaPuH0b6j8/SYM2PBFQ_OI/AAAAAAAAAF8/XwPx8hCFXtc/s400/Alien+Symbols_+Alien+Handwriting+from+Nathan.jpg"/>
          <p:cNvPicPr>
            <a:picLocks noChangeAspect="1" noChangeArrowheads="1"/>
          </p:cNvPicPr>
          <p:nvPr/>
        </p:nvPicPr>
        <p:blipFill>
          <a:blip r:embed="rId7" cstate="print"/>
          <a:srcRect/>
          <a:stretch>
            <a:fillRect/>
          </a:stretch>
        </p:blipFill>
        <p:spPr bwMode="auto">
          <a:xfrm>
            <a:off x="5867400" y="3124200"/>
            <a:ext cx="3276600" cy="3114675"/>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smtClean="0"/>
              <a:t>Visual-Spatial Processing </a:t>
            </a:r>
          </a:p>
        </p:txBody>
      </p:sp>
      <p:sp>
        <p:nvSpPr>
          <p:cNvPr id="3" name="Line Callout 1 (Border and Accent Bar) 2"/>
          <p:cNvSpPr/>
          <p:nvPr/>
        </p:nvSpPr>
        <p:spPr>
          <a:xfrm>
            <a:off x="2362200" y="1905000"/>
            <a:ext cx="6781800" cy="4343400"/>
          </a:xfrm>
          <a:prstGeom prst="accentBorderCallout1">
            <a:avLst>
              <a:gd name="adj1" fmla="val 18750"/>
              <a:gd name="adj2" fmla="val -8333"/>
              <a:gd name="adj3" fmla="val 31849"/>
              <a:gd name="adj4" fmla="val -1565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Visual Spatial </a:t>
            </a:r>
          </a:p>
          <a:p>
            <a:pPr algn="ctr">
              <a:buFont typeface="Arial" pitchFamily="34" charset="0"/>
              <a:buChar char="•"/>
              <a:defRPr/>
            </a:pPr>
            <a:r>
              <a:rPr lang="en-US" sz="2400" b="1" dirty="0"/>
              <a:t>Form mental images of observed objects </a:t>
            </a:r>
          </a:p>
          <a:p>
            <a:pPr algn="ctr">
              <a:buFont typeface="Arial" pitchFamily="34" charset="0"/>
              <a:buChar char="•"/>
              <a:defRPr/>
            </a:pPr>
            <a:r>
              <a:rPr lang="en-US" sz="2400" b="1" dirty="0"/>
              <a:t>Observe fine details of fine objects </a:t>
            </a:r>
          </a:p>
          <a:p>
            <a:pPr algn="ctr">
              <a:buFont typeface="Arial" pitchFamily="34" charset="0"/>
              <a:buChar char="•"/>
              <a:defRPr/>
            </a:pPr>
            <a:r>
              <a:rPr lang="en-US" sz="2400" b="1" dirty="0"/>
              <a:t>Make connections between real objects and drawings, photographs and media images </a:t>
            </a:r>
          </a:p>
          <a:p>
            <a:pPr algn="ctr">
              <a:buFont typeface="Arial" pitchFamily="34" charset="0"/>
              <a:buChar char="•"/>
              <a:defRPr/>
            </a:pPr>
            <a:r>
              <a:rPr lang="en-US" sz="2400" b="1" dirty="0"/>
              <a:t>Storage and retrieval of mental images</a:t>
            </a:r>
          </a:p>
          <a:p>
            <a:pPr algn="ctr">
              <a:buFont typeface="Arial" pitchFamily="34" charset="0"/>
              <a:buChar char="•"/>
              <a:defRPr/>
            </a:pPr>
            <a:r>
              <a:rPr lang="en-US" sz="2400" b="1" dirty="0"/>
              <a:t>Communicating descriptions of previously perceived objects </a:t>
            </a:r>
          </a:p>
          <a:p>
            <a:pPr algn="ctr">
              <a:buFont typeface="Arial" pitchFamily="34" charset="0"/>
              <a:buChar char="•"/>
              <a:defRPr/>
            </a:pPr>
            <a:r>
              <a:rPr lang="en-US" sz="2400" b="1" dirty="0"/>
              <a:t>Visualize objects based on verbal descriptions </a:t>
            </a:r>
          </a:p>
          <a:p>
            <a:pPr algn="ctr">
              <a:defRPr/>
            </a:pPr>
            <a:endParaRPr lang="en-US" sz="2400" b="1" dirty="0"/>
          </a:p>
          <a:p>
            <a:pPr algn="ctr">
              <a:defRPr/>
            </a:pPr>
            <a:r>
              <a:rPr lang="en-US" sz="2400" b="1" dirty="0"/>
              <a:t>  </a:t>
            </a:r>
            <a:endParaRPr lang="en-US" sz="2400" b="1" dirty="0"/>
          </a:p>
        </p:txBody>
      </p:sp>
      <p:pic>
        <p:nvPicPr>
          <p:cNvPr id="66564" name="Picture 2" descr="handwriting sample from 6-year-old"/>
          <p:cNvPicPr>
            <a:picLocks noChangeAspect="1" noChangeArrowheads="1"/>
          </p:cNvPicPr>
          <p:nvPr/>
        </p:nvPicPr>
        <p:blipFill>
          <a:blip r:embed="rId2" cstate="print"/>
          <a:srcRect/>
          <a:stretch>
            <a:fillRect/>
          </a:stretch>
        </p:blipFill>
        <p:spPr bwMode="auto">
          <a:xfrm>
            <a:off x="152400" y="3505200"/>
            <a:ext cx="2438400" cy="1741488"/>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smtClean="0"/>
              <a:t>Motor Planning </a:t>
            </a:r>
          </a:p>
        </p:txBody>
      </p:sp>
      <p:pic>
        <p:nvPicPr>
          <p:cNvPr id="67587" name="Picture 3"/>
          <p:cNvPicPr>
            <a:picLocks noChangeAspect="1" noChangeArrowheads="1"/>
          </p:cNvPicPr>
          <p:nvPr/>
        </p:nvPicPr>
        <p:blipFill>
          <a:blip r:embed="rId2" cstate="print"/>
          <a:srcRect/>
          <a:stretch>
            <a:fillRect/>
          </a:stretch>
        </p:blipFill>
        <p:spPr bwMode="auto">
          <a:xfrm>
            <a:off x="2209800" y="1524000"/>
            <a:ext cx="4257675" cy="3409950"/>
          </a:xfrm>
          <a:prstGeom prst="rect">
            <a:avLst/>
          </a:prstGeom>
          <a:noFill/>
          <a:ln w="9525">
            <a:noFill/>
            <a:miter lim="800000"/>
            <a:headEnd/>
            <a:tailEnd/>
          </a:ln>
        </p:spPr>
      </p:pic>
      <p:sp>
        <p:nvSpPr>
          <p:cNvPr id="67588" name="Rectangle 4"/>
          <p:cNvSpPr>
            <a:spLocks noChangeArrowheads="1"/>
          </p:cNvSpPr>
          <p:nvPr/>
        </p:nvSpPr>
        <p:spPr bwMode="auto">
          <a:xfrm>
            <a:off x="2133600" y="5103813"/>
            <a:ext cx="4572000" cy="1754187"/>
          </a:xfrm>
          <a:prstGeom prst="rect">
            <a:avLst/>
          </a:prstGeom>
          <a:noFill/>
          <a:ln w="9525">
            <a:noFill/>
            <a:miter lim="800000"/>
            <a:headEnd/>
            <a:tailEnd/>
          </a:ln>
        </p:spPr>
        <p:txBody>
          <a:bodyPr>
            <a:spAutoFit/>
          </a:bodyPr>
          <a:lstStyle/>
          <a:p>
            <a:r>
              <a:rPr lang="en-US"/>
              <a:t>The process of taking in sensory information about one's environment as well as one's own place in space, movement, force, and so on in order to successfully imagine and complete a motoric task</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3"/>
          <p:cNvSpPr txBox="1">
            <a:spLocks noChangeArrowheads="1"/>
          </p:cNvSpPr>
          <p:nvPr/>
        </p:nvSpPr>
        <p:spPr bwMode="auto">
          <a:xfrm>
            <a:off x="838200" y="228600"/>
            <a:ext cx="74676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John Olsen in First Grade</a:t>
            </a:r>
          </a:p>
        </p:txBody>
      </p:sp>
      <p:pic>
        <p:nvPicPr>
          <p:cNvPr id="68611" name="Picture 4" descr="John Original Before_rev"/>
          <p:cNvPicPr>
            <a:picLocks noChangeAspect="1" noChangeArrowheads="1"/>
          </p:cNvPicPr>
          <p:nvPr/>
        </p:nvPicPr>
        <p:blipFill>
          <a:blip r:embed="rId3" cstate="print"/>
          <a:srcRect t="1353" r="943" b="3946"/>
          <a:stretch>
            <a:fillRect/>
          </a:stretch>
        </p:blipFill>
        <p:spPr bwMode="auto">
          <a:xfrm>
            <a:off x="152400" y="762000"/>
            <a:ext cx="8839200" cy="589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ChangeArrowheads="1"/>
          </p:cNvSpPr>
          <p:nvPr/>
        </p:nvSpPr>
        <p:spPr bwMode="auto">
          <a:xfrm>
            <a:off x="2438400" y="228600"/>
            <a:ext cx="4208463" cy="457200"/>
          </a:xfrm>
          <a:prstGeom prst="rect">
            <a:avLst/>
          </a:prstGeom>
          <a:noFill/>
          <a:ln w="9525">
            <a:noFill/>
            <a:miter lim="800000"/>
            <a:headEnd/>
            <a:tailEnd/>
          </a:ln>
        </p:spPr>
        <p:txBody>
          <a:bodyPr wrap="none">
            <a:spAutoFit/>
          </a:bodyPr>
          <a:lstStyle/>
          <a:p>
            <a:pPr algn="ctr">
              <a:spcBef>
                <a:spcPct val="50000"/>
              </a:spcBef>
            </a:pPr>
            <a:r>
              <a:rPr lang="en-US" sz="2400">
                <a:latin typeface="VAG Rounded 30"/>
              </a:rPr>
              <a:t>John Olsen After a Few Weeks</a:t>
            </a:r>
          </a:p>
        </p:txBody>
      </p:sp>
      <p:pic>
        <p:nvPicPr>
          <p:cNvPr id="69635" name="Picture 4" descr="John Original After_rev"/>
          <p:cNvPicPr>
            <a:picLocks noChangeAspect="1" noChangeArrowheads="1"/>
          </p:cNvPicPr>
          <p:nvPr/>
        </p:nvPicPr>
        <p:blipFill>
          <a:blip r:embed="rId3" cstate="print"/>
          <a:srcRect l="1666" t="1474" r="1666" b="2702"/>
          <a:stretch>
            <a:fillRect/>
          </a:stretch>
        </p:blipFill>
        <p:spPr bwMode="auto">
          <a:xfrm>
            <a:off x="76200" y="1143000"/>
            <a:ext cx="8991600" cy="5038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smtClean="0"/>
              <a:t>Posture and Pencil Grip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612775" y="228600"/>
            <a:ext cx="8153400" cy="990600"/>
          </a:xfrm>
        </p:spPr>
        <p:txBody>
          <a:bodyPr/>
          <a:lstStyle/>
          <a:p>
            <a:r>
              <a:rPr lang="en-US" smtClean="0"/>
              <a:t>Handwriting Principles </a:t>
            </a:r>
          </a:p>
        </p:txBody>
      </p:sp>
      <p:pic>
        <p:nvPicPr>
          <p:cNvPr id="71683" name="Picture 4" descr="handwriting.jpg"/>
          <p:cNvPicPr>
            <a:picLocks noChangeAspect="1"/>
          </p:cNvPicPr>
          <p:nvPr/>
        </p:nvPicPr>
        <p:blipFill>
          <a:blip r:embed="rId3" cstate="print"/>
          <a:srcRect/>
          <a:stretch>
            <a:fillRect/>
          </a:stretch>
        </p:blipFill>
        <p:spPr bwMode="auto">
          <a:xfrm>
            <a:off x="3276600" y="3048000"/>
            <a:ext cx="2336800" cy="2616200"/>
          </a:xfrm>
          <a:prstGeom prst="rect">
            <a:avLst/>
          </a:prstGeom>
          <a:noFill/>
          <a:ln w="9525">
            <a:noFill/>
            <a:miter lim="800000"/>
            <a:headEnd/>
            <a:tailEnd/>
          </a:ln>
        </p:spPr>
      </p:pic>
      <p:sp>
        <p:nvSpPr>
          <p:cNvPr id="12" name="TextBox 11"/>
          <p:cNvSpPr txBox="1">
            <a:spLocks noChangeArrowheads="1"/>
          </p:cNvSpPr>
          <p:nvPr/>
        </p:nvSpPr>
        <p:spPr bwMode="auto">
          <a:xfrm>
            <a:off x="457200" y="2057400"/>
            <a:ext cx="2514600" cy="923925"/>
          </a:xfrm>
          <a:prstGeom prst="rect">
            <a:avLst/>
          </a:prstGeom>
          <a:noFill/>
          <a:ln w="9525">
            <a:noFill/>
            <a:miter lim="800000"/>
            <a:headEnd/>
            <a:tailEnd/>
          </a:ln>
        </p:spPr>
        <p:txBody>
          <a:bodyPr>
            <a:spAutoFit/>
          </a:bodyPr>
          <a:lstStyle/>
          <a:p>
            <a:r>
              <a:rPr lang="en-US"/>
              <a:t>Clear the desk of books and materials not needed </a:t>
            </a:r>
          </a:p>
        </p:txBody>
      </p:sp>
      <p:sp>
        <p:nvSpPr>
          <p:cNvPr id="13" name="TextBox 12"/>
          <p:cNvSpPr txBox="1">
            <a:spLocks noChangeArrowheads="1"/>
          </p:cNvSpPr>
          <p:nvPr/>
        </p:nvSpPr>
        <p:spPr bwMode="auto">
          <a:xfrm>
            <a:off x="2895600" y="1676400"/>
            <a:ext cx="2514600" cy="1200150"/>
          </a:xfrm>
          <a:prstGeom prst="rect">
            <a:avLst/>
          </a:prstGeom>
          <a:noFill/>
          <a:ln w="9525">
            <a:noFill/>
            <a:miter lim="800000"/>
            <a:headEnd/>
            <a:tailEnd/>
          </a:ln>
        </p:spPr>
        <p:txBody>
          <a:bodyPr>
            <a:spAutoFit/>
          </a:bodyPr>
          <a:lstStyle/>
          <a:p>
            <a:r>
              <a:rPr lang="en-US"/>
              <a:t>Hips against the back of the chair, feet flat on floor, back straight, head high</a:t>
            </a:r>
          </a:p>
        </p:txBody>
      </p:sp>
      <p:sp>
        <p:nvSpPr>
          <p:cNvPr id="14" name="TextBox 13"/>
          <p:cNvSpPr txBox="1">
            <a:spLocks noChangeArrowheads="1"/>
          </p:cNvSpPr>
          <p:nvPr/>
        </p:nvSpPr>
        <p:spPr bwMode="auto">
          <a:xfrm>
            <a:off x="5791200" y="2514600"/>
            <a:ext cx="2514600" cy="923925"/>
          </a:xfrm>
          <a:prstGeom prst="rect">
            <a:avLst/>
          </a:prstGeom>
          <a:noFill/>
          <a:ln w="9525">
            <a:noFill/>
            <a:miter lim="800000"/>
            <a:headEnd/>
            <a:tailEnd/>
          </a:ln>
        </p:spPr>
        <p:txBody>
          <a:bodyPr>
            <a:spAutoFit/>
          </a:bodyPr>
          <a:lstStyle/>
          <a:p>
            <a:r>
              <a:rPr lang="en-US"/>
              <a:t>Forearms on the desk with elbow are off the edge</a:t>
            </a:r>
          </a:p>
        </p:txBody>
      </p:sp>
      <p:sp>
        <p:nvSpPr>
          <p:cNvPr id="15" name="TextBox 14"/>
          <p:cNvSpPr txBox="1">
            <a:spLocks noChangeArrowheads="1"/>
          </p:cNvSpPr>
          <p:nvPr/>
        </p:nvSpPr>
        <p:spPr bwMode="auto">
          <a:xfrm>
            <a:off x="5867400" y="4191000"/>
            <a:ext cx="2514600" cy="1200150"/>
          </a:xfrm>
          <a:prstGeom prst="rect">
            <a:avLst/>
          </a:prstGeom>
          <a:noFill/>
          <a:ln w="9525">
            <a:noFill/>
            <a:miter lim="800000"/>
            <a:headEnd/>
            <a:tailEnd/>
          </a:ln>
        </p:spPr>
        <p:txBody>
          <a:bodyPr>
            <a:spAutoFit/>
          </a:bodyPr>
          <a:lstStyle/>
          <a:p>
            <a:r>
              <a:rPr lang="en-US"/>
              <a:t>Wrist should be straight and whole hand is below the base line</a:t>
            </a:r>
          </a:p>
        </p:txBody>
      </p:sp>
      <p:sp>
        <p:nvSpPr>
          <p:cNvPr id="16" name="TextBox 15"/>
          <p:cNvSpPr txBox="1">
            <a:spLocks noChangeArrowheads="1"/>
          </p:cNvSpPr>
          <p:nvPr/>
        </p:nvSpPr>
        <p:spPr bwMode="auto">
          <a:xfrm>
            <a:off x="1524000" y="5638800"/>
            <a:ext cx="2514600" cy="923925"/>
          </a:xfrm>
          <a:prstGeom prst="rect">
            <a:avLst/>
          </a:prstGeom>
          <a:noFill/>
          <a:ln w="9525">
            <a:noFill/>
            <a:miter lim="800000"/>
            <a:headEnd/>
            <a:tailEnd/>
          </a:ln>
        </p:spPr>
        <p:txBody>
          <a:bodyPr>
            <a:spAutoFit/>
          </a:bodyPr>
          <a:lstStyle/>
          <a:p>
            <a:r>
              <a:rPr lang="en-US"/>
              <a:t>The hand that does not write holds the paper</a:t>
            </a:r>
          </a:p>
        </p:txBody>
      </p:sp>
      <p:sp>
        <p:nvSpPr>
          <p:cNvPr id="17" name="TextBox 16"/>
          <p:cNvSpPr txBox="1">
            <a:spLocks noChangeArrowheads="1"/>
          </p:cNvSpPr>
          <p:nvPr/>
        </p:nvSpPr>
        <p:spPr bwMode="auto">
          <a:xfrm>
            <a:off x="304800" y="3810000"/>
            <a:ext cx="2514600" cy="923925"/>
          </a:xfrm>
          <a:prstGeom prst="rect">
            <a:avLst/>
          </a:prstGeom>
          <a:noFill/>
          <a:ln w="9525">
            <a:noFill/>
            <a:miter lim="800000"/>
            <a:headEnd/>
            <a:tailEnd/>
          </a:ln>
        </p:spPr>
        <p:txBody>
          <a:bodyPr>
            <a:spAutoFit/>
          </a:bodyPr>
          <a:lstStyle/>
          <a:p>
            <a:r>
              <a:rPr lang="en-US"/>
              <a:t>Handwriting lessons should never be on the floor or standing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dissolv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15" descr="pencil grips_less shading.tif"/>
          <p:cNvPicPr>
            <a:picLocks noChangeAspect="1"/>
          </p:cNvPicPr>
          <p:nvPr/>
        </p:nvPicPr>
        <p:blipFill>
          <a:blip r:embed="rId3" cstate="print"/>
          <a:srcRect/>
          <a:stretch>
            <a:fillRect/>
          </a:stretch>
        </p:blipFill>
        <p:spPr bwMode="auto">
          <a:xfrm>
            <a:off x="5791200" y="609600"/>
            <a:ext cx="3014663" cy="6126163"/>
          </a:xfrm>
          <a:prstGeom prst="rect">
            <a:avLst/>
          </a:prstGeom>
          <a:noFill/>
          <a:ln w="9525">
            <a:noFill/>
            <a:miter lim="800000"/>
            <a:headEnd/>
            <a:tailEnd/>
          </a:ln>
        </p:spPr>
      </p:pic>
      <p:sp>
        <p:nvSpPr>
          <p:cNvPr id="72707" name="Text Box 3"/>
          <p:cNvSpPr txBox="1">
            <a:spLocks noChangeArrowheads="1"/>
          </p:cNvSpPr>
          <p:nvPr/>
        </p:nvSpPr>
        <p:spPr bwMode="auto">
          <a:xfrm>
            <a:off x="1295400" y="152400"/>
            <a:ext cx="66294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The Correct Grip</a:t>
            </a:r>
          </a:p>
        </p:txBody>
      </p:sp>
      <p:sp>
        <p:nvSpPr>
          <p:cNvPr id="72708" name="Picture 5" descr="pencil grips_less shading"/>
          <p:cNvSpPr>
            <a:spLocks noChangeAspect="1" noChangeArrowheads="1"/>
          </p:cNvSpPr>
          <p:nvPr/>
        </p:nvSpPr>
        <p:spPr bwMode="auto">
          <a:xfrm>
            <a:off x="3810000" y="4114800"/>
            <a:ext cx="2921000" cy="2362200"/>
          </a:xfrm>
          <a:prstGeom prst="rect">
            <a:avLst/>
          </a:prstGeom>
          <a:noFill/>
          <a:ln w="9525">
            <a:noFill/>
            <a:miter lim="800000"/>
            <a:headEnd/>
            <a:tailEnd/>
          </a:ln>
        </p:spPr>
        <p:txBody>
          <a:bodyPr/>
          <a:lstStyle/>
          <a:p>
            <a:endParaRPr lang="en-US"/>
          </a:p>
        </p:txBody>
      </p:sp>
      <p:pic>
        <p:nvPicPr>
          <p:cNvPr id="72709" name="Picture 6" descr="pencil grips_less shading"/>
          <p:cNvPicPr>
            <a:picLocks noChangeAspect="1" noChangeArrowheads="1"/>
          </p:cNvPicPr>
          <p:nvPr/>
        </p:nvPicPr>
        <p:blipFill>
          <a:blip r:embed="rId4" cstate="print"/>
          <a:srcRect t="59259"/>
          <a:stretch>
            <a:fillRect/>
          </a:stretch>
        </p:blipFill>
        <p:spPr bwMode="auto">
          <a:xfrm>
            <a:off x="381000" y="4114800"/>
            <a:ext cx="3000375" cy="2514600"/>
          </a:xfrm>
          <a:prstGeom prst="rect">
            <a:avLst/>
          </a:prstGeom>
          <a:noFill/>
          <a:ln w="9525">
            <a:noFill/>
            <a:miter lim="800000"/>
            <a:headEnd/>
            <a:tailEnd/>
          </a:ln>
        </p:spPr>
      </p:pic>
      <p:pic>
        <p:nvPicPr>
          <p:cNvPr id="72710" name="Picture 8" descr="pencil grips_less shading"/>
          <p:cNvPicPr>
            <a:picLocks noChangeAspect="1" noChangeArrowheads="1"/>
          </p:cNvPicPr>
          <p:nvPr/>
        </p:nvPicPr>
        <p:blipFill>
          <a:blip r:embed="rId4" cstate="print"/>
          <a:srcRect t="11111" b="48148"/>
          <a:stretch>
            <a:fillRect/>
          </a:stretch>
        </p:blipFill>
        <p:spPr bwMode="auto">
          <a:xfrm rot="-1311999">
            <a:off x="381000" y="1524000"/>
            <a:ext cx="3000375" cy="2514600"/>
          </a:xfrm>
          <a:prstGeom prst="rect">
            <a:avLst/>
          </a:prstGeom>
          <a:noFill/>
          <a:ln w="9525">
            <a:noFill/>
            <a:miter lim="800000"/>
            <a:headEnd/>
            <a:tailEnd/>
          </a:ln>
        </p:spPr>
      </p:pic>
      <p:sp>
        <p:nvSpPr>
          <p:cNvPr id="72711" name="Picture 9" descr="pencil grips_less shading"/>
          <p:cNvSpPr>
            <a:spLocks noChangeAspect="1" noChangeArrowheads="1"/>
          </p:cNvSpPr>
          <p:nvPr/>
        </p:nvSpPr>
        <p:spPr bwMode="auto">
          <a:xfrm rot="1321700">
            <a:off x="4419600" y="1524000"/>
            <a:ext cx="2921000" cy="2514600"/>
          </a:xfrm>
          <a:prstGeom prst="rect">
            <a:avLst/>
          </a:prstGeom>
          <a:noFill/>
          <a:ln w="9525">
            <a:noFill/>
            <a:miter lim="800000"/>
            <a:headEnd/>
            <a:tailEnd/>
          </a:ln>
        </p:spPr>
        <p:txBody>
          <a:bodyPr/>
          <a:lstStyle/>
          <a:p>
            <a:endParaRPr lang="en-US"/>
          </a:p>
        </p:txBody>
      </p:sp>
      <p:sp>
        <p:nvSpPr>
          <p:cNvPr id="72712" name="Text Box 10"/>
          <p:cNvSpPr txBox="1">
            <a:spLocks noChangeArrowheads="1"/>
          </p:cNvSpPr>
          <p:nvPr/>
        </p:nvSpPr>
        <p:spPr bwMode="auto">
          <a:xfrm>
            <a:off x="228600" y="990600"/>
            <a:ext cx="4038600" cy="366713"/>
          </a:xfrm>
          <a:prstGeom prst="rect">
            <a:avLst/>
          </a:prstGeom>
          <a:noFill/>
          <a:ln w="9525">
            <a:noFill/>
            <a:miter lim="800000"/>
            <a:headEnd/>
            <a:tailEnd/>
          </a:ln>
        </p:spPr>
        <p:txBody>
          <a:bodyPr>
            <a:spAutoFit/>
          </a:bodyPr>
          <a:lstStyle/>
          <a:p>
            <a:pPr>
              <a:spcBef>
                <a:spcPct val="50000"/>
              </a:spcBef>
            </a:pPr>
            <a:r>
              <a:rPr lang="en-US" b="1">
                <a:latin typeface="Futura Book"/>
              </a:rPr>
              <a:t>Tripod Grip</a:t>
            </a:r>
          </a:p>
        </p:txBody>
      </p:sp>
      <p:sp>
        <p:nvSpPr>
          <p:cNvPr id="72713" name="Text Box 11"/>
          <p:cNvSpPr txBox="1">
            <a:spLocks noChangeArrowheads="1"/>
          </p:cNvSpPr>
          <p:nvPr/>
        </p:nvSpPr>
        <p:spPr bwMode="auto">
          <a:xfrm>
            <a:off x="304800" y="4038600"/>
            <a:ext cx="4038600" cy="366713"/>
          </a:xfrm>
          <a:prstGeom prst="rect">
            <a:avLst/>
          </a:prstGeom>
          <a:noFill/>
          <a:ln w="9525">
            <a:noFill/>
            <a:miter lim="800000"/>
            <a:headEnd/>
            <a:tailEnd/>
          </a:ln>
        </p:spPr>
        <p:txBody>
          <a:bodyPr>
            <a:spAutoFit/>
          </a:bodyPr>
          <a:lstStyle/>
          <a:p>
            <a:pPr>
              <a:spcBef>
                <a:spcPct val="50000"/>
              </a:spcBef>
            </a:pPr>
            <a:r>
              <a:rPr lang="en-US" b="1">
                <a:latin typeface="Futura Book"/>
              </a:rPr>
              <a:t>Quadropod Grip</a:t>
            </a:r>
          </a:p>
        </p:txBody>
      </p:sp>
      <p:sp>
        <p:nvSpPr>
          <p:cNvPr id="72714" name="Picture 5" descr="pencil grips_less shading"/>
          <p:cNvSpPr>
            <a:spLocks noChangeAspect="1" noChangeArrowheads="1"/>
          </p:cNvSpPr>
          <p:nvPr/>
        </p:nvSpPr>
        <p:spPr bwMode="auto">
          <a:xfrm>
            <a:off x="3962400" y="4267200"/>
            <a:ext cx="2921000" cy="2362200"/>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3"/>
          <p:cNvSpPr>
            <a:spLocks noGrp="1"/>
          </p:cNvSpPr>
          <p:nvPr>
            <p:ph type="title"/>
          </p:nvPr>
        </p:nvSpPr>
        <p:spPr/>
        <p:txBody>
          <a:bodyPr/>
          <a:lstStyle/>
          <a:p>
            <a:r>
              <a:rPr lang="en-US" smtClean="0"/>
              <a:t>Memory </a:t>
            </a:r>
          </a:p>
        </p:txBody>
      </p:sp>
      <p:sp>
        <p:nvSpPr>
          <p:cNvPr id="18435" name="Rectangle 4"/>
          <p:cNvSpPr>
            <a:spLocks noChangeArrowheads="1"/>
          </p:cNvSpPr>
          <p:nvPr/>
        </p:nvSpPr>
        <p:spPr bwMode="auto">
          <a:xfrm>
            <a:off x="304800" y="1752600"/>
            <a:ext cx="5105400" cy="2678113"/>
          </a:xfrm>
          <a:prstGeom prst="rect">
            <a:avLst/>
          </a:prstGeom>
          <a:noFill/>
          <a:ln w="9525">
            <a:noFill/>
            <a:miter lim="800000"/>
            <a:headEnd/>
            <a:tailEnd/>
          </a:ln>
        </p:spPr>
        <p:txBody>
          <a:bodyPr>
            <a:spAutoFit/>
          </a:bodyPr>
          <a:lstStyle/>
          <a:p>
            <a:r>
              <a:rPr lang="en-US" sz="2800"/>
              <a:t>5. A letter or number that is reversed/backward </a:t>
            </a:r>
          </a:p>
          <a:p>
            <a:r>
              <a:rPr lang="en-US" sz="2800"/>
              <a:t>6. A letter that uses wrong size - Oo, Ww, Ss </a:t>
            </a:r>
          </a:p>
          <a:p>
            <a:r>
              <a:rPr lang="en-US" sz="2800"/>
              <a:t>7. A letter in the wrong place - Pp, y </a:t>
            </a:r>
          </a:p>
        </p:txBody>
      </p:sp>
      <p:pic>
        <p:nvPicPr>
          <p:cNvPr id="18436" name="Picture 2"/>
          <p:cNvPicPr>
            <a:picLocks noChangeAspect="1" noChangeArrowheads="1"/>
          </p:cNvPicPr>
          <p:nvPr/>
        </p:nvPicPr>
        <p:blipFill>
          <a:blip r:embed="rId2" cstate="print"/>
          <a:srcRect/>
          <a:stretch>
            <a:fillRect/>
          </a:stretch>
        </p:blipFill>
        <p:spPr bwMode="auto">
          <a:xfrm>
            <a:off x="5654675" y="2286000"/>
            <a:ext cx="2955925" cy="1143000"/>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i3.squidoocdn.com/resize/squidoo_images/250/draft_lens1529577module3762015photo_1231767915boywpencil.gif"/>
          <p:cNvPicPr>
            <a:picLocks noChangeAspect="1" noChangeArrowheads="1"/>
          </p:cNvPicPr>
          <p:nvPr/>
        </p:nvPicPr>
        <p:blipFill>
          <a:blip r:embed="rId2" cstate="print"/>
          <a:srcRect/>
          <a:stretch>
            <a:fillRect/>
          </a:stretch>
        </p:blipFill>
        <p:spPr bwMode="auto">
          <a:xfrm>
            <a:off x="381000" y="2819400"/>
            <a:ext cx="3200400" cy="3576638"/>
          </a:xfrm>
          <a:prstGeom prst="rect">
            <a:avLst/>
          </a:prstGeom>
          <a:noFill/>
          <a:ln w="9525">
            <a:noFill/>
            <a:miter lim="800000"/>
            <a:headEnd/>
            <a:tailEnd/>
          </a:ln>
        </p:spPr>
      </p:pic>
      <p:sp>
        <p:nvSpPr>
          <p:cNvPr id="73731" name="Title 2"/>
          <p:cNvSpPr>
            <a:spLocks noGrp="1"/>
          </p:cNvSpPr>
          <p:nvPr>
            <p:ph type="title"/>
          </p:nvPr>
        </p:nvSpPr>
        <p:spPr/>
        <p:txBody>
          <a:bodyPr/>
          <a:lstStyle/>
          <a:p>
            <a:r>
              <a:rPr lang="en-US" smtClean="0"/>
              <a:t>Writing Tool Size </a:t>
            </a:r>
          </a:p>
        </p:txBody>
      </p:sp>
      <p:pic>
        <p:nvPicPr>
          <p:cNvPr id="73732" name="Picture 4" descr="http://ts2.mm.bing.net/images/thumbnail.aspx?q=1626209856089&amp;id=c6d2669a2b64424848f1cd689962ba8e&amp;url=http%3a%2f%2fwww.westhillgolfcourse.com%2fimages%2fpencil.jpg"/>
          <p:cNvPicPr>
            <a:picLocks noChangeAspect="1" noChangeArrowheads="1"/>
          </p:cNvPicPr>
          <p:nvPr/>
        </p:nvPicPr>
        <p:blipFill>
          <a:blip r:embed="rId3" cstate="print"/>
          <a:srcRect/>
          <a:stretch>
            <a:fillRect/>
          </a:stretch>
        </p:blipFill>
        <p:spPr bwMode="auto">
          <a:xfrm>
            <a:off x="6934200" y="3124200"/>
            <a:ext cx="1524000" cy="1524000"/>
          </a:xfrm>
          <a:prstGeom prst="rect">
            <a:avLst/>
          </a:prstGeom>
          <a:noFill/>
          <a:ln w="9525">
            <a:noFill/>
            <a:miter lim="800000"/>
            <a:headEnd/>
            <a:tailEnd/>
          </a:ln>
        </p:spPr>
      </p:pic>
      <p:pic>
        <p:nvPicPr>
          <p:cNvPr id="73733" name="Picture 6" descr="http://shopping.hwtears.com/images/uploads/75_379_thumb.gif">
            <a:hlinkClick r:id="rId4"/>
          </p:cNvPr>
          <p:cNvPicPr>
            <a:picLocks noChangeAspect="1" noChangeArrowheads="1"/>
          </p:cNvPicPr>
          <p:nvPr/>
        </p:nvPicPr>
        <p:blipFill>
          <a:blip r:embed="rId5" cstate="print"/>
          <a:srcRect/>
          <a:stretch>
            <a:fillRect/>
          </a:stretch>
        </p:blipFill>
        <p:spPr bwMode="auto">
          <a:xfrm>
            <a:off x="4343400" y="2133600"/>
            <a:ext cx="1676400" cy="1978025"/>
          </a:xfrm>
          <a:prstGeom prst="rect">
            <a:avLst/>
          </a:prstGeom>
          <a:noFill/>
          <a:ln w="9525">
            <a:noFill/>
            <a:miter lim="800000"/>
            <a:headEnd/>
            <a:tailEnd/>
          </a:ln>
        </p:spPr>
      </p:pic>
      <p:pic>
        <p:nvPicPr>
          <p:cNvPr id="73734" name="Picture 8" descr="http://shopping.hwtears.com/images/uploads/LCB_thumbnail.jpg">
            <a:hlinkClick r:id="rId6"/>
          </p:cNvPr>
          <p:cNvPicPr>
            <a:picLocks noChangeAspect="1" noChangeArrowheads="1"/>
          </p:cNvPicPr>
          <p:nvPr/>
        </p:nvPicPr>
        <p:blipFill>
          <a:blip r:embed="rId7" cstate="print"/>
          <a:srcRect/>
          <a:stretch>
            <a:fillRect/>
          </a:stretch>
        </p:blipFill>
        <p:spPr bwMode="auto">
          <a:xfrm>
            <a:off x="5029200" y="4724400"/>
            <a:ext cx="1190625" cy="1190625"/>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2"/>
          <p:cNvSpPr>
            <a:spLocks noGrp="1"/>
          </p:cNvSpPr>
          <p:nvPr>
            <p:ph type="title"/>
          </p:nvPr>
        </p:nvSpPr>
        <p:spPr/>
        <p:txBody>
          <a:bodyPr/>
          <a:lstStyle/>
          <a:p>
            <a:r>
              <a:rPr lang="en-US" smtClean="0"/>
              <a:t>Type of Handwriting System</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612775" y="228600"/>
            <a:ext cx="8153400" cy="990600"/>
          </a:xfrm>
        </p:spPr>
        <p:txBody>
          <a:bodyPr/>
          <a:lstStyle/>
          <a:p>
            <a:r>
              <a:rPr lang="en-US" smtClean="0"/>
              <a:t>Type of handwriting system</a:t>
            </a:r>
          </a:p>
        </p:txBody>
      </p:sp>
      <p:pic>
        <p:nvPicPr>
          <p:cNvPr id="75779" name="Picture 2"/>
          <p:cNvPicPr>
            <a:picLocks noChangeAspect="1" noChangeArrowheads="1"/>
          </p:cNvPicPr>
          <p:nvPr/>
        </p:nvPicPr>
        <p:blipFill>
          <a:blip r:embed="rId3" cstate="print"/>
          <a:srcRect/>
          <a:stretch>
            <a:fillRect/>
          </a:stretch>
        </p:blipFill>
        <p:spPr bwMode="auto">
          <a:xfrm>
            <a:off x="228600" y="2133600"/>
            <a:ext cx="2989263" cy="3657600"/>
          </a:xfrm>
          <a:prstGeom prst="rect">
            <a:avLst/>
          </a:prstGeom>
          <a:noFill/>
          <a:ln w="9525">
            <a:noFill/>
            <a:miter lim="800000"/>
            <a:headEnd/>
            <a:tailEnd/>
          </a:ln>
        </p:spPr>
      </p:pic>
      <p:pic>
        <p:nvPicPr>
          <p:cNvPr id="75780" name="Picture 3"/>
          <p:cNvPicPr>
            <a:picLocks noChangeAspect="1" noChangeArrowheads="1"/>
          </p:cNvPicPr>
          <p:nvPr/>
        </p:nvPicPr>
        <p:blipFill>
          <a:blip r:embed="rId4" cstate="print"/>
          <a:srcRect/>
          <a:stretch>
            <a:fillRect/>
          </a:stretch>
        </p:blipFill>
        <p:spPr bwMode="auto">
          <a:xfrm>
            <a:off x="3722688" y="1676400"/>
            <a:ext cx="4795837" cy="2133600"/>
          </a:xfrm>
          <a:prstGeom prst="rect">
            <a:avLst/>
          </a:prstGeom>
          <a:noFill/>
          <a:ln w="9525">
            <a:noFill/>
            <a:miter lim="800000"/>
            <a:headEnd/>
            <a:tailEnd/>
          </a:ln>
        </p:spPr>
      </p:pic>
      <p:pic>
        <p:nvPicPr>
          <p:cNvPr id="75781" name="Picture 5" descr="modernmanuscript.gif"/>
          <p:cNvPicPr>
            <a:picLocks noChangeAspect="1"/>
          </p:cNvPicPr>
          <p:nvPr/>
        </p:nvPicPr>
        <p:blipFill>
          <a:blip r:embed="rId5" cstate="print"/>
          <a:srcRect/>
          <a:stretch>
            <a:fillRect/>
          </a:stretch>
        </p:blipFill>
        <p:spPr bwMode="auto">
          <a:xfrm>
            <a:off x="4953000" y="3551238"/>
            <a:ext cx="2438400" cy="311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Print to Cursive_HWT"/>
          <p:cNvPicPr>
            <a:picLocks noChangeAspect="1" noChangeArrowheads="1"/>
          </p:cNvPicPr>
          <p:nvPr/>
        </p:nvPicPr>
        <p:blipFill>
          <a:blip r:embed="rId3" cstate="print"/>
          <a:srcRect/>
          <a:stretch>
            <a:fillRect/>
          </a:stretch>
        </p:blipFill>
        <p:spPr bwMode="auto">
          <a:xfrm>
            <a:off x="76200" y="1365250"/>
            <a:ext cx="9067800" cy="1987550"/>
          </a:xfrm>
          <a:prstGeom prst="rect">
            <a:avLst/>
          </a:prstGeom>
          <a:noFill/>
          <a:ln w="9525">
            <a:noFill/>
            <a:miter lim="800000"/>
            <a:headEnd/>
            <a:tailEnd/>
          </a:ln>
        </p:spPr>
      </p:pic>
      <p:sp>
        <p:nvSpPr>
          <p:cNvPr id="76803" name="Text Box 4"/>
          <p:cNvSpPr txBox="1">
            <a:spLocks noChangeArrowheads="1"/>
          </p:cNvSpPr>
          <p:nvPr/>
        </p:nvSpPr>
        <p:spPr bwMode="auto">
          <a:xfrm>
            <a:off x="0" y="152400"/>
            <a:ext cx="9144000" cy="457200"/>
          </a:xfrm>
          <a:prstGeom prst="rect">
            <a:avLst/>
          </a:prstGeom>
          <a:noFill/>
          <a:ln w="9525">
            <a:noFill/>
            <a:miter lim="800000"/>
            <a:headEnd/>
            <a:tailEnd/>
          </a:ln>
        </p:spPr>
        <p:txBody>
          <a:bodyPr>
            <a:spAutoFit/>
          </a:bodyPr>
          <a:lstStyle/>
          <a:p>
            <a:pPr algn="ctr">
              <a:spcBef>
                <a:spcPct val="50000"/>
              </a:spcBef>
            </a:pPr>
            <a:r>
              <a:rPr lang="en-US" sz="2400">
                <a:latin typeface="VAG Rounded 30"/>
              </a:rPr>
              <a:t>Print to Cursive – Keep it Simple, Keep it Familiar</a:t>
            </a:r>
          </a:p>
        </p:txBody>
      </p:sp>
      <p:pic>
        <p:nvPicPr>
          <p:cNvPr id="76804" name="Picture 5" descr="Print to Cursive_other"/>
          <p:cNvPicPr>
            <a:picLocks noChangeAspect="1" noChangeArrowheads="1"/>
          </p:cNvPicPr>
          <p:nvPr/>
        </p:nvPicPr>
        <p:blipFill>
          <a:blip r:embed="rId4" cstate="print"/>
          <a:srcRect/>
          <a:stretch>
            <a:fillRect/>
          </a:stretch>
        </p:blipFill>
        <p:spPr bwMode="auto">
          <a:xfrm>
            <a:off x="76200" y="3844925"/>
            <a:ext cx="9058275" cy="2022475"/>
          </a:xfrm>
          <a:prstGeom prst="rect">
            <a:avLst/>
          </a:prstGeom>
          <a:noFill/>
          <a:ln w="9525">
            <a:noFill/>
            <a:miter lim="800000"/>
            <a:headEnd/>
            <a:tailEnd/>
          </a:ln>
        </p:spPr>
      </p:pic>
      <p:sp>
        <p:nvSpPr>
          <p:cNvPr id="76805" name="Text Box 6"/>
          <p:cNvSpPr txBox="1">
            <a:spLocks noChangeArrowheads="1"/>
          </p:cNvSpPr>
          <p:nvPr/>
        </p:nvSpPr>
        <p:spPr bwMode="auto">
          <a:xfrm>
            <a:off x="304800" y="1066800"/>
            <a:ext cx="5029200" cy="396875"/>
          </a:xfrm>
          <a:prstGeom prst="rect">
            <a:avLst/>
          </a:prstGeom>
          <a:noFill/>
          <a:ln w="9525">
            <a:noFill/>
            <a:miter lim="800000"/>
            <a:headEnd/>
            <a:tailEnd/>
          </a:ln>
        </p:spPr>
        <p:txBody>
          <a:bodyPr>
            <a:spAutoFit/>
          </a:bodyPr>
          <a:lstStyle/>
          <a:p>
            <a:pPr>
              <a:spcBef>
                <a:spcPct val="50000"/>
              </a:spcBef>
            </a:pPr>
            <a:r>
              <a:rPr lang="en-US" sz="2000" b="1">
                <a:latin typeface="Futura Book"/>
              </a:rPr>
              <a:t>Handwriting Without Tears</a:t>
            </a:r>
          </a:p>
        </p:txBody>
      </p:sp>
      <p:sp>
        <p:nvSpPr>
          <p:cNvPr id="76806" name="Text Box 7"/>
          <p:cNvSpPr txBox="1">
            <a:spLocks noChangeArrowheads="1"/>
          </p:cNvSpPr>
          <p:nvPr/>
        </p:nvSpPr>
        <p:spPr bwMode="auto">
          <a:xfrm>
            <a:off x="381000" y="3581400"/>
            <a:ext cx="5029200" cy="396875"/>
          </a:xfrm>
          <a:prstGeom prst="rect">
            <a:avLst/>
          </a:prstGeom>
          <a:noFill/>
          <a:ln w="9525">
            <a:noFill/>
            <a:miter lim="800000"/>
            <a:headEnd/>
            <a:tailEnd/>
          </a:ln>
        </p:spPr>
        <p:txBody>
          <a:bodyPr>
            <a:spAutoFit/>
          </a:bodyPr>
          <a:lstStyle/>
          <a:p>
            <a:pPr>
              <a:spcBef>
                <a:spcPct val="50000"/>
              </a:spcBef>
            </a:pPr>
            <a:r>
              <a:rPr lang="en-US" sz="2000" b="1">
                <a:latin typeface="Futura Book"/>
              </a:rPr>
              <a:t>Other Method</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2"/>
          <p:cNvSpPr>
            <a:spLocks noGrp="1"/>
          </p:cNvSpPr>
          <p:nvPr>
            <p:ph type="title"/>
          </p:nvPr>
        </p:nvSpPr>
        <p:spPr/>
        <p:txBody>
          <a:bodyPr/>
          <a:lstStyle/>
          <a:p>
            <a:r>
              <a:rPr lang="en-US" smtClean="0"/>
              <a:t>Scope and Sequence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12775" y="228600"/>
            <a:ext cx="8153400" cy="990600"/>
          </a:xfrm>
        </p:spPr>
        <p:txBody>
          <a:bodyPr/>
          <a:lstStyle/>
          <a:p>
            <a:r>
              <a:rPr lang="en-US" smtClean="0"/>
              <a:t>Upper Vs Lower Case </a:t>
            </a:r>
          </a:p>
        </p:txBody>
      </p:sp>
      <p:sp>
        <p:nvSpPr>
          <p:cNvPr id="78851" name="TextBox 3"/>
          <p:cNvSpPr txBox="1">
            <a:spLocks noChangeArrowheads="1"/>
          </p:cNvSpPr>
          <p:nvPr/>
        </p:nvSpPr>
        <p:spPr bwMode="auto">
          <a:xfrm>
            <a:off x="1828800" y="2133600"/>
            <a:ext cx="5029200" cy="4508500"/>
          </a:xfrm>
          <a:prstGeom prst="rect">
            <a:avLst/>
          </a:prstGeom>
          <a:noFill/>
          <a:ln w="9525">
            <a:noFill/>
            <a:miter lim="800000"/>
            <a:headEnd/>
            <a:tailEnd/>
          </a:ln>
        </p:spPr>
        <p:txBody>
          <a:bodyPr>
            <a:spAutoFit/>
          </a:bodyPr>
          <a:lstStyle/>
          <a:p>
            <a:r>
              <a:rPr lang="en-US" sz="28700"/>
              <a:t>Bb</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9"/>
          <p:cNvSpPr>
            <a:spLocks noChangeArrowheads="1"/>
          </p:cNvSpPr>
          <p:nvPr/>
        </p:nvSpPr>
        <p:spPr bwMode="auto">
          <a:xfrm>
            <a:off x="2713038" y="152400"/>
            <a:ext cx="3565525" cy="457200"/>
          </a:xfrm>
          <a:prstGeom prst="rect">
            <a:avLst/>
          </a:prstGeom>
          <a:noFill/>
          <a:ln w="9525">
            <a:noFill/>
            <a:miter lim="800000"/>
            <a:headEnd/>
            <a:tailEnd/>
          </a:ln>
        </p:spPr>
        <p:txBody>
          <a:bodyPr wrap="none">
            <a:spAutoFit/>
          </a:bodyPr>
          <a:lstStyle/>
          <a:p>
            <a:pPr algn="ctr">
              <a:spcBef>
                <a:spcPct val="50000"/>
              </a:spcBef>
            </a:pPr>
            <a:r>
              <a:rPr lang="en-US" sz="2400" b="1">
                <a:latin typeface="VAG Rounded 30"/>
              </a:rPr>
              <a:t>Capitals with Letter Cards</a:t>
            </a:r>
          </a:p>
        </p:txBody>
      </p:sp>
      <p:sp>
        <p:nvSpPr>
          <p:cNvPr id="79875" name="Rectangle 11"/>
          <p:cNvSpPr>
            <a:spLocks noChangeArrowheads="1"/>
          </p:cNvSpPr>
          <p:nvPr/>
        </p:nvSpPr>
        <p:spPr bwMode="auto">
          <a:xfrm>
            <a:off x="88900" y="803275"/>
            <a:ext cx="247650" cy="366713"/>
          </a:xfrm>
          <a:prstGeom prst="rect">
            <a:avLst/>
          </a:prstGeom>
          <a:noFill/>
          <a:ln w="9525">
            <a:noFill/>
            <a:miter lim="800000"/>
            <a:headEnd/>
            <a:tailEnd/>
          </a:ln>
        </p:spPr>
        <p:txBody>
          <a:bodyPr wrap="none">
            <a:spAutoFit/>
          </a:bodyPr>
          <a:lstStyle/>
          <a:p>
            <a:pPr algn="ctr"/>
            <a:r>
              <a:rPr lang="en-US"/>
              <a:t> </a:t>
            </a:r>
          </a:p>
        </p:txBody>
      </p:sp>
      <p:pic>
        <p:nvPicPr>
          <p:cNvPr id="79876" name="Picture 9" descr="D_lettercard"/>
          <p:cNvPicPr>
            <a:picLocks noChangeAspect="1" noChangeArrowheads="1"/>
          </p:cNvPicPr>
          <p:nvPr/>
        </p:nvPicPr>
        <p:blipFill>
          <a:blip r:embed="rId3" cstate="print"/>
          <a:srcRect/>
          <a:stretch>
            <a:fillRect/>
          </a:stretch>
        </p:blipFill>
        <p:spPr bwMode="auto">
          <a:xfrm>
            <a:off x="2362200" y="990600"/>
            <a:ext cx="4560888"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3"/>
          <p:cNvSpPr txBox="1">
            <a:spLocks noChangeArrowheads="1"/>
          </p:cNvSpPr>
          <p:nvPr/>
        </p:nvSpPr>
        <p:spPr bwMode="auto">
          <a:xfrm>
            <a:off x="0" y="152400"/>
            <a:ext cx="90678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Let’s Do the Math</a:t>
            </a:r>
          </a:p>
        </p:txBody>
      </p:sp>
      <p:pic>
        <p:nvPicPr>
          <p:cNvPr id="80899" name="Picture 4" descr="Letter Analysis"/>
          <p:cNvPicPr>
            <a:picLocks noChangeAspect="1" noChangeArrowheads="1"/>
          </p:cNvPicPr>
          <p:nvPr/>
        </p:nvPicPr>
        <p:blipFill>
          <a:blip r:embed="rId3" cstate="print"/>
          <a:srcRect/>
          <a:stretch>
            <a:fillRect/>
          </a:stretch>
        </p:blipFill>
        <p:spPr bwMode="auto">
          <a:xfrm>
            <a:off x="381000" y="838200"/>
            <a:ext cx="8305800" cy="570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5" descr="Gessell"/>
          <p:cNvPicPr>
            <a:picLocks noChangeAspect="1" noChangeArrowheads="1"/>
          </p:cNvPicPr>
          <p:nvPr/>
        </p:nvPicPr>
        <p:blipFill>
          <a:blip r:embed="rId3" cstate="print"/>
          <a:srcRect/>
          <a:stretch>
            <a:fillRect/>
          </a:stretch>
        </p:blipFill>
        <p:spPr bwMode="auto">
          <a:xfrm>
            <a:off x="914400" y="1905000"/>
            <a:ext cx="6858000" cy="1117600"/>
          </a:xfrm>
          <a:prstGeom prst="rect">
            <a:avLst/>
          </a:prstGeom>
          <a:noFill/>
          <a:ln w="9525">
            <a:noFill/>
            <a:miter lim="800000"/>
            <a:headEnd/>
            <a:tailEnd/>
          </a:ln>
        </p:spPr>
      </p:pic>
      <p:sp>
        <p:nvSpPr>
          <p:cNvPr id="81923" name="Text Box 8"/>
          <p:cNvSpPr txBox="1">
            <a:spLocks noChangeArrowheads="1"/>
          </p:cNvSpPr>
          <p:nvPr/>
        </p:nvSpPr>
        <p:spPr bwMode="auto">
          <a:xfrm>
            <a:off x="1066800" y="152400"/>
            <a:ext cx="72390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Developmental Order of Teaching Capitals</a:t>
            </a:r>
          </a:p>
        </p:txBody>
      </p:sp>
      <p:sp>
        <p:nvSpPr>
          <p:cNvPr id="81924" name="Text Box 12"/>
          <p:cNvSpPr txBox="1">
            <a:spLocks noChangeArrowheads="1"/>
          </p:cNvSpPr>
          <p:nvPr/>
        </p:nvSpPr>
        <p:spPr bwMode="auto">
          <a:xfrm>
            <a:off x="838200" y="5105400"/>
            <a:ext cx="5334000" cy="1311275"/>
          </a:xfrm>
          <a:prstGeom prst="rect">
            <a:avLst/>
          </a:prstGeom>
          <a:noFill/>
          <a:ln w="9525">
            <a:noFill/>
            <a:miter lim="800000"/>
            <a:headEnd/>
            <a:tailEnd/>
          </a:ln>
        </p:spPr>
        <p:txBody>
          <a:bodyPr>
            <a:spAutoFit/>
          </a:bodyPr>
          <a:lstStyle/>
          <a:p>
            <a:pPr>
              <a:spcBef>
                <a:spcPct val="50000"/>
              </a:spcBef>
              <a:buFontTx/>
              <a:buChar char="•"/>
            </a:pPr>
            <a:r>
              <a:rPr lang="en-US" sz="2000">
                <a:latin typeface="Futura Book"/>
              </a:rPr>
              <a:t>  Some have more than one diagonal stroke</a:t>
            </a:r>
          </a:p>
          <a:p>
            <a:pPr>
              <a:spcBef>
                <a:spcPct val="50000"/>
              </a:spcBef>
              <a:buFontTx/>
              <a:buChar char="•"/>
            </a:pPr>
            <a:r>
              <a:rPr lang="en-US" sz="2000">
                <a:latin typeface="Futura Book"/>
              </a:rPr>
              <a:t>  Some can be reversed</a:t>
            </a:r>
          </a:p>
          <a:p>
            <a:pPr>
              <a:spcBef>
                <a:spcPct val="50000"/>
              </a:spcBef>
              <a:buFontTx/>
              <a:buChar char="•"/>
            </a:pPr>
            <a:r>
              <a:rPr lang="en-US" sz="2000">
                <a:latin typeface="Futura Book"/>
              </a:rPr>
              <a:t>  Some change direction during the stroke</a:t>
            </a:r>
            <a:endParaRPr lang="en-US" sz="2000" b="1">
              <a:latin typeface="Futura Book"/>
            </a:endParaRPr>
          </a:p>
        </p:txBody>
      </p:sp>
      <p:sp>
        <p:nvSpPr>
          <p:cNvPr id="81925" name="Text Box 13"/>
          <p:cNvSpPr txBox="1">
            <a:spLocks noChangeArrowheads="1"/>
          </p:cNvSpPr>
          <p:nvPr/>
        </p:nvSpPr>
        <p:spPr bwMode="auto">
          <a:xfrm>
            <a:off x="457200" y="762000"/>
            <a:ext cx="6553200" cy="396875"/>
          </a:xfrm>
          <a:prstGeom prst="rect">
            <a:avLst/>
          </a:prstGeom>
          <a:noFill/>
          <a:ln w="9525">
            <a:noFill/>
            <a:miter lim="800000"/>
            <a:headEnd/>
            <a:tailEnd/>
          </a:ln>
        </p:spPr>
        <p:txBody>
          <a:bodyPr>
            <a:spAutoFit/>
          </a:bodyPr>
          <a:lstStyle/>
          <a:p>
            <a:pPr>
              <a:spcBef>
                <a:spcPct val="50000"/>
              </a:spcBef>
            </a:pPr>
            <a:r>
              <a:rPr lang="en-US" sz="2000">
                <a:latin typeface="Futura Book"/>
              </a:rPr>
              <a:t>Some Capitals Are Easier than Others:</a:t>
            </a:r>
          </a:p>
        </p:txBody>
      </p:sp>
      <p:sp>
        <p:nvSpPr>
          <p:cNvPr id="81926" name="Rectangle 7"/>
          <p:cNvSpPr>
            <a:spLocks noChangeArrowheads="1"/>
          </p:cNvSpPr>
          <p:nvPr/>
        </p:nvSpPr>
        <p:spPr bwMode="auto">
          <a:xfrm>
            <a:off x="990600" y="3429000"/>
            <a:ext cx="1600200" cy="304800"/>
          </a:xfrm>
          <a:prstGeom prst="rect">
            <a:avLst/>
          </a:prstGeom>
          <a:solidFill>
            <a:srgbClr val="DDDDDD"/>
          </a:solidFill>
          <a:ln w="9525">
            <a:noFill/>
            <a:miter lim="800000"/>
            <a:headEnd/>
            <a:tailEnd/>
          </a:ln>
        </p:spPr>
        <p:txBody>
          <a:bodyPr wrap="none" anchor="ctr"/>
          <a:lstStyle/>
          <a:p>
            <a:endParaRPr lang="en-US" sz="2000" b="1">
              <a:latin typeface="Futura Book"/>
            </a:endParaRPr>
          </a:p>
        </p:txBody>
      </p:sp>
      <p:sp>
        <p:nvSpPr>
          <p:cNvPr id="81927" name="Rectangle 8"/>
          <p:cNvSpPr>
            <a:spLocks noChangeArrowheads="1"/>
          </p:cNvSpPr>
          <p:nvPr/>
        </p:nvSpPr>
        <p:spPr bwMode="auto">
          <a:xfrm>
            <a:off x="990600" y="3886200"/>
            <a:ext cx="3886200" cy="304800"/>
          </a:xfrm>
          <a:prstGeom prst="rect">
            <a:avLst/>
          </a:prstGeom>
          <a:solidFill>
            <a:srgbClr val="DDDDDD"/>
          </a:solidFill>
          <a:ln w="9525">
            <a:noFill/>
            <a:miter lim="800000"/>
            <a:headEnd/>
            <a:tailEnd/>
          </a:ln>
        </p:spPr>
        <p:txBody>
          <a:bodyPr wrap="none" anchor="ctr"/>
          <a:lstStyle/>
          <a:p>
            <a:endParaRPr lang="en-US" sz="2000" b="1">
              <a:latin typeface="Futura Book"/>
            </a:endParaRPr>
          </a:p>
        </p:txBody>
      </p:sp>
      <p:sp>
        <p:nvSpPr>
          <p:cNvPr id="81928" name="Rectangle 9"/>
          <p:cNvSpPr>
            <a:spLocks noChangeArrowheads="1"/>
          </p:cNvSpPr>
          <p:nvPr/>
        </p:nvSpPr>
        <p:spPr bwMode="auto">
          <a:xfrm>
            <a:off x="990600" y="4419600"/>
            <a:ext cx="6858000" cy="304800"/>
          </a:xfrm>
          <a:prstGeom prst="rect">
            <a:avLst/>
          </a:prstGeom>
          <a:solidFill>
            <a:srgbClr val="DDDDDD"/>
          </a:solidFill>
          <a:ln w="9525">
            <a:noFill/>
            <a:miter lim="800000"/>
            <a:headEnd/>
            <a:tailEnd/>
          </a:ln>
        </p:spPr>
        <p:txBody>
          <a:bodyPr wrap="none" anchor="ctr"/>
          <a:lstStyle/>
          <a:p>
            <a:endParaRPr lang="en-US" sz="2000" b="1">
              <a:latin typeface="Futura Book"/>
            </a:endParaRPr>
          </a:p>
        </p:txBody>
      </p:sp>
      <p:sp>
        <p:nvSpPr>
          <p:cNvPr id="81929" name="Text Box 12"/>
          <p:cNvSpPr txBox="1">
            <a:spLocks noChangeArrowheads="1"/>
          </p:cNvSpPr>
          <p:nvPr/>
        </p:nvSpPr>
        <p:spPr bwMode="auto">
          <a:xfrm>
            <a:off x="1066800" y="3429000"/>
            <a:ext cx="1447800" cy="304800"/>
          </a:xfrm>
          <a:prstGeom prst="rect">
            <a:avLst/>
          </a:prstGeom>
          <a:noFill/>
          <a:ln w="9525">
            <a:noFill/>
            <a:miter lim="800000"/>
            <a:headEnd/>
            <a:tailEnd/>
          </a:ln>
        </p:spPr>
        <p:txBody>
          <a:bodyPr>
            <a:spAutoFit/>
          </a:bodyPr>
          <a:lstStyle/>
          <a:p>
            <a:pPr>
              <a:spcBef>
                <a:spcPct val="50000"/>
              </a:spcBef>
            </a:pPr>
            <a:r>
              <a:rPr lang="en-US" sz="1400" b="1">
                <a:latin typeface="Futura Book"/>
              </a:rPr>
              <a:t>2-3 year olds</a:t>
            </a:r>
          </a:p>
        </p:txBody>
      </p:sp>
      <p:sp>
        <p:nvSpPr>
          <p:cNvPr id="81930" name="Text Box 13"/>
          <p:cNvSpPr txBox="1">
            <a:spLocks noChangeArrowheads="1"/>
          </p:cNvSpPr>
          <p:nvPr/>
        </p:nvSpPr>
        <p:spPr bwMode="auto">
          <a:xfrm>
            <a:off x="2590800" y="3886200"/>
            <a:ext cx="1447800" cy="304800"/>
          </a:xfrm>
          <a:prstGeom prst="rect">
            <a:avLst/>
          </a:prstGeom>
          <a:noFill/>
          <a:ln w="9525">
            <a:noFill/>
            <a:miter lim="800000"/>
            <a:headEnd/>
            <a:tailEnd/>
          </a:ln>
        </p:spPr>
        <p:txBody>
          <a:bodyPr>
            <a:spAutoFit/>
          </a:bodyPr>
          <a:lstStyle/>
          <a:p>
            <a:pPr>
              <a:spcBef>
                <a:spcPct val="50000"/>
              </a:spcBef>
            </a:pPr>
            <a:r>
              <a:rPr lang="en-US" sz="1400" b="1">
                <a:latin typeface="Futura Book"/>
              </a:rPr>
              <a:t>3-4 year olds</a:t>
            </a:r>
          </a:p>
        </p:txBody>
      </p:sp>
      <p:sp>
        <p:nvSpPr>
          <p:cNvPr id="81931" name="Text Box 14"/>
          <p:cNvSpPr txBox="1">
            <a:spLocks noChangeArrowheads="1"/>
          </p:cNvSpPr>
          <p:nvPr/>
        </p:nvSpPr>
        <p:spPr bwMode="auto">
          <a:xfrm>
            <a:off x="4419600" y="4419600"/>
            <a:ext cx="1447800" cy="304800"/>
          </a:xfrm>
          <a:prstGeom prst="rect">
            <a:avLst/>
          </a:prstGeom>
          <a:noFill/>
          <a:ln w="9525">
            <a:noFill/>
            <a:miter lim="800000"/>
            <a:headEnd/>
            <a:tailEnd/>
          </a:ln>
        </p:spPr>
        <p:txBody>
          <a:bodyPr>
            <a:spAutoFit/>
          </a:bodyPr>
          <a:lstStyle/>
          <a:p>
            <a:pPr>
              <a:spcBef>
                <a:spcPct val="50000"/>
              </a:spcBef>
            </a:pPr>
            <a:r>
              <a:rPr lang="en-US" sz="1400" b="1">
                <a:latin typeface="Futura Book"/>
              </a:rPr>
              <a:t>4-6 year olds</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612775" y="228600"/>
            <a:ext cx="8153400" cy="990600"/>
          </a:xfrm>
        </p:spPr>
        <p:txBody>
          <a:bodyPr/>
          <a:lstStyle/>
          <a:p>
            <a:r>
              <a:rPr lang="en-US" smtClean="0"/>
              <a:t>Capitol Clock Letters </a:t>
            </a:r>
          </a:p>
        </p:txBody>
      </p:sp>
      <p:sp>
        <p:nvSpPr>
          <p:cNvPr id="82947" name="Content Placeholder 2"/>
          <p:cNvSpPr>
            <a:spLocks noGrp="1"/>
          </p:cNvSpPr>
          <p:nvPr>
            <p:ph sz="quarter" idx="1"/>
          </p:nvPr>
        </p:nvSpPr>
        <p:spPr>
          <a:xfrm>
            <a:off x="304800" y="1219200"/>
            <a:ext cx="8153400" cy="1828800"/>
          </a:xfrm>
        </p:spPr>
        <p:txBody>
          <a:bodyPr/>
          <a:lstStyle/>
          <a:p>
            <a:pPr algn="ctr">
              <a:buFont typeface="Wingdings" pitchFamily="2" charset="2"/>
              <a:buNone/>
            </a:pPr>
            <a:r>
              <a:rPr lang="en-US" sz="11500" smtClean="0"/>
              <a:t>C G O Q S</a:t>
            </a:r>
          </a:p>
        </p:txBody>
      </p:sp>
      <p:cxnSp>
        <p:nvCxnSpPr>
          <p:cNvPr id="5" name="Straight Connector 4"/>
          <p:cNvCxnSpPr/>
          <p:nvPr/>
        </p:nvCxnSpPr>
        <p:spPr>
          <a:xfrm>
            <a:off x="457200" y="22098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57200" y="2667000"/>
            <a:ext cx="76962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9600" y="2743200"/>
            <a:ext cx="3048000" cy="3770313"/>
          </a:xfrm>
          <a:prstGeom prst="rect">
            <a:avLst/>
          </a:prstGeom>
          <a:noFill/>
        </p:spPr>
        <p:txBody>
          <a:bodyPr>
            <a:spAutoFit/>
          </a:bodyPr>
          <a:lstStyle/>
          <a:p>
            <a:pPr algn="ctr">
              <a:defRPr/>
            </a:pPr>
            <a:r>
              <a:rPr lang="en-US" sz="23900" dirty="0">
                <a:latin typeface="+mj-lt"/>
                <a:cs typeface="Arial" charset="0"/>
              </a:rPr>
              <a:t>C</a:t>
            </a:r>
            <a:endParaRPr lang="en-US" sz="23900" dirty="0">
              <a:latin typeface="+mj-lt"/>
              <a:cs typeface="Arial" charset="0"/>
            </a:endParaRPr>
          </a:p>
        </p:txBody>
      </p:sp>
      <p:sp>
        <p:nvSpPr>
          <p:cNvPr id="10" name="TextBox 9"/>
          <p:cNvSpPr txBox="1"/>
          <p:nvPr/>
        </p:nvSpPr>
        <p:spPr>
          <a:xfrm>
            <a:off x="4800600" y="2819400"/>
            <a:ext cx="3048000" cy="3770313"/>
          </a:xfrm>
          <a:prstGeom prst="rect">
            <a:avLst/>
          </a:prstGeom>
          <a:noFill/>
        </p:spPr>
        <p:txBody>
          <a:bodyPr>
            <a:spAutoFit/>
          </a:bodyPr>
          <a:lstStyle/>
          <a:p>
            <a:pPr algn="ctr">
              <a:defRPr/>
            </a:pPr>
            <a:r>
              <a:rPr lang="en-US" sz="23900" dirty="0">
                <a:latin typeface="+mj-lt"/>
                <a:cs typeface="Arial" charset="0"/>
              </a:rPr>
              <a:t>G</a:t>
            </a:r>
            <a:endParaRPr lang="en-US" sz="23900" dirty="0">
              <a:latin typeface="+mj-lt"/>
              <a:cs typeface="Arial" charset="0"/>
            </a:endParaRPr>
          </a:p>
        </p:txBody>
      </p:sp>
      <p:sp>
        <p:nvSpPr>
          <p:cNvPr id="11" name="Oval 10"/>
          <p:cNvSpPr/>
          <p:nvPr/>
        </p:nvSpPr>
        <p:spPr>
          <a:xfrm>
            <a:off x="2743200" y="37338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6934200" y="38862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p:txBody>
          <a:bodyPr/>
          <a:lstStyle/>
          <a:p>
            <a:r>
              <a:rPr lang="en-US" smtClean="0"/>
              <a:t>Orientation  </a:t>
            </a:r>
          </a:p>
        </p:txBody>
      </p:sp>
      <p:sp>
        <p:nvSpPr>
          <p:cNvPr id="19459" name="Rectangle 4"/>
          <p:cNvSpPr>
            <a:spLocks noChangeArrowheads="1"/>
          </p:cNvSpPr>
          <p:nvPr/>
        </p:nvSpPr>
        <p:spPr bwMode="auto">
          <a:xfrm>
            <a:off x="304800" y="1752600"/>
            <a:ext cx="5105400" cy="3108325"/>
          </a:xfrm>
          <a:prstGeom prst="rect">
            <a:avLst/>
          </a:prstGeom>
          <a:noFill/>
          <a:ln w="9525">
            <a:noFill/>
            <a:miter lim="800000"/>
            <a:headEnd/>
            <a:tailEnd/>
          </a:ln>
        </p:spPr>
        <p:txBody>
          <a:bodyPr>
            <a:spAutoFit/>
          </a:bodyPr>
          <a:lstStyle/>
          <a:p>
            <a:r>
              <a:rPr lang="en-US" sz="2800"/>
              <a:t>8. Reversals, or backward letters are orientation errors. </a:t>
            </a:r>
          </a:p>
          <a:p>
            <a:r>
              <a:rPr lang="en-US" sz="2800" b="1"/>
              <a:t>No orientation error for: </a:t>
            </a:r>
          </a:p>
          <a:p>
            <a:r>
              <a:rPr lang="en-US" sz="2800"/>
              <a:t>9. Symmetrical letters/numbers. They cannot be reversed and are not scored. </a:t>
            </a:r>
          </a:p>
        </p:txBody>
      </p:sp>
      <p:pic>
        <p:nvPicPr>
          <p:cNvPr id="19460" name="Picture 3"/>
          <p:cNvPicPr>
            <a:picLocks noChangeAspect="1" noChangeArrowheads="1"/>
          </p:cNvPicPr>
          <p:nvPr/>
        </p:nvPicPr>
        <p:blipFill>
          <a:blip r:embed="rId2" cstate="print"/>
          <a:srcRect/>
          <a:stretch>
            <a:fillRect/>
          </a:stretch>
        </p:blipFill>
        <p:spPr bwMode="auto">
          <a:xfrm>
            <a:off x="5638800" y="2209800"/>
            <a:ext cx="2524125" cy="2305050"/>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609600" y="152400"/>
            <a:ext cx="8153400" cy="990600"/>
          </a:xfrm>
        </p:spPr>
        <p:txBody>
          <a:bodyPr/>
          <a:lstStyle/>
          <a:p>
            <a:r>
              <a:rPr lang="en-US" smtClean="0"/>
              <a:t>Capitol Begins with a Line </a:t>
            </a:r>
          </a:p>
        </p:txBody>
      </p:sp>
      <p:sp>
        <p:nvSpPr>
          <p:cNvPr id="83971" name="Content Placeholder 2"/>
          <p:cNvSpPr>
            <a:spLocks noGrp="1"/>
          </p:cNvSpPr>
          <p:nvPr>
            <p:ph sz="quarter" idx="1"/>
          </p:nvPr>
        </p:nvSpPr>
        <p:spPr>
          <a:xfrm>
            <a:off x="304800" y="1219200"/>
            <a:ext cx="8153400" cy="1828800"/>
          </a:xfrm>
        </p:spPr>
        <p:txBody>
          <a:bodyPr/>
          <a:lstStyle/>
          <a:p>
            <a:pPr algn="ctr">
              <a:buFont typeface="Wingdings" pitchFamily="2" charset="2"/>
              <a:buNone/>
            </a:pPr>
            <a:r>
              <a:rPr lang="en-US" sz="11500" smtClean="0"/>
              <a:t>A B D E F H I</a:t>
            </a:r>
          </a:p>
        </p:txBody>
      </p:sp>
      <p:cxnSp>
        <p:nvCxnSpPr>
          <p:cNvPr id="5" name="Straight Connector 4"/>
          <p:cNvCxnSpPr/>
          <p:nvPr/>
        </p:nvCxnSpPr>
        <p:spPr>
          <a:xfrm>
            <a:off x="457200" y="22098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57200" y="2667000"/>
            <a:ext cx="76962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Content Placeholder 2"/>
          <p:cNvSpPr txBox="1">
            <a:spLocks/>
          </p:cNvSpPr>
          <p:nvPr/>
        </p:nvSpPr>
        <p:spPr bwMode="auto">
          <a:xfrm>
            <a:off x="381000" y="2895600"/>
            <a:ext cx="8153400" cy="1828800"/>
          </a:xfrm>
          <a:prstGeom prst="rect">
            <a:avLst/>
          </a:prstGeom>
          <a:noFill/>
          <a:ln w="9525">
            <a:noFill/>
            <a:miter lim="800000"/>
            <a:headEnd/>
            <a:tailEnd/>
          </a:ln>
        </p:spPr>
        <p:txBody>
          <a:bodyPr/>
          <a:lstStyle/>
          <a:p>
            <a:pPr marL="319088" indent="-319088" algn="ctr" eaLnBrk="0" hangingPunct="0">
              <a:spcBef>
                <a:spcPts val="700"/>
              </a:spcBef>
              <a:buClr>
                <a:schemeClr val="accent2"/>
              </a:buClr>
              <a:buSzPct val="60000"/>
              <a:buFont typeface="Wingdings" pitchFamily="2" charset="2"/>
              <a:buNone/>
              <a:defRPr/>
            </a:pPr>
            <a:r>
              <a:rPr lang="en-US" sz="11500" dirty="0">
                <a:latin typeface="+mn-lt"/>
                <a:cs typeface="+mn-cs"/>
              </a:rPr>
              <a:t>J K L M N P R</a:t>
            </a:r>
            <a:endParaRPr lang="en-US" sz="11500" dirty="0">
              <a:latin typeface="+mn-lt"/>
              <a:cs typeface="+mn-cs"/>
            </a:endParaRPr>
          </a:p>
        </p:txBody>
      </p:sp>
      <p:cxnSp>
        <p:nvCxnSpPr>
          <p:cNvPr id="14" name="Straight Connector 13"/>
          <p:cNvCxnSpPr/>
          <p:nvPr/>
        </p:nvCxnSpPr>
        <p:spPr>
          <a:xfrm>
            <a:off x="533400" y="38862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33400" y="4343400"/>
            <a:ext cx="76962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2"/>
          <p:cNvSpPr txBox="1">
            <a:spLocks/>
          </p:cNvSpPr>
          <p:nvPr/>
        </p:nvSpPr>
        <p:spPr bwMode="auto">
          <a:xfrm>
            <a:off x="533400" y="4648200"/>
            <a:ext cx="8153400" cy="1828800"/>
          </a:xfrm>
          <a:prstGeom prst="rect">
            <a:avLst/>
          </a:prstGeom>
          <a:noFill/>
          <a:ln w="9525">
            <a:noFill/>
            <a:miter lim="800000"/>
            <a:headEnd/>
            <a:tailEnd/>
          </a:ln>
        </p:spPr>
        <p:txBody>
          <a:bodyPr/>
          <a:lstStyle/>
          <a:p>
            <a:pPr marL="319088" indent="-319088" algn="ctr" eaLnBrk="0" hangingPunct="0">
              <a:spcBef>
                <a:spcPts val="700"/>
              </a:spcBef>
              <a:buClr>
                <a:schemeClr val="accent2"/>
              </a:buClr>
              <a:buSzPct val="60000"/>
              <a:buFont typeface="Wingdings" pitchFamily="2" charset="2"/>
              <a:buNone/>
              <a:defRPr/>
            </a:pPr>
            <a:r>
              <a:rPr lang="en-US" sz="11500" dirty="0">
                <a:latin typeface="+mn-lt"/>
                <a:cs typeface="+mn-cs"/>
              </a:rPr>
              <a:t>TUY</a:t>
            </a:r>
            <a:endParaRPr lang="en-US" sz="11500" dirty="0">
              <a:latin typeface="+mn-lt"/>
              <a:cs typeface="+mn-cs"/>
            </a:endParaRPr>
          </a:p>
        </p:txBody>
      </p:sp>
      <p:cxnSp>
        <p:nvCxnSpPr>
          <p:cNvPr id="17" name="Straight Connector 16"/>
          <p:cNvCxnSpPr/>
          <p:nvPr/>
        </p:nvCxnSpPr>
        <p:spPr>
          <a:xfrm>
            <a:off x="685800" y="56388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5800" y="6096000"/>
            <a:ext cx="7696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609600" y="152400"/>
            <a:ext cx="8153400" cy="990600"/>
          </a:xfrm>
        </p:spPr>
        <p:txBody>
          <a:bodyPr/>
          <a:lstStyle/>
          <a:p>
            <a:r>
              <a:rPr lang="en-US" smtClean="0"/>
              <a:t>Capitol Begins with a diagonal line  </a:t>
            </a:r>
          </a:p>
        </p:txBody>
      </p:sp>
      <p:sp>
        <p:nvSpPr>
          <p:cNvPr id="84995" name="Content Placeholder 2"/>
          <p:cNvSpPr>
            <a:spLocks noGrp="1"/>
          </p:cNvSpPr>
          <p:nvPr>
            <p:ph sz="quarter" idx="1"/>
          </p:nvPr>
        </p:nvSpPr>
        <p:spPr>
          <a:xfrm>
            <a:off x="304800" y="1219200"/>
            <a:ext cx="8153400" cy="1828800"/>
          </a:xfrm>
        </p:spPr>
        <p:txBody>
          <a:bodyPr/>
          <a:lstStyle/>
          <a:p>
            <a:pPr algn="ctr">
              <a:buFont typeface="Wingdings" pitchFamily="2" charset="2"/>
              <a:buNone/>
            </a:pPr>
            <a:r>
              <a:rPr lang="en-US" sz="11500" smtClean="0"/>
              <a:t>V W X Z</a:t>
            </a:r>
          </a:p>
        </p:txBody>
      </p:sp>
      <p:cxnSp>
        <p:nvCxnSpPr>
          <p:cNvPr id="5" name="Straight Connector 4"/>
          <p:cNvCxnSpPr/>
          <p:nvPr/>
        </p:nvCxnSpPr>
        <p:spPr>
          <a:xfrm>
            <a:off x="457200" y="22098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33400" y="2667000"/>
            <a:ext cx="7696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612775" y="228600"/>
            <a:ext cx="8153400" cy="990600"/>
          </a:xfrm>
        </p:spPr>
        <p:txBody>
          <a:bodyPr/>
          <a:lstStyle/>
          <a:p>
            <a:r>
              <a:rPr lang="en-US" smtClean="0"/>
              <a:t>Lower Case Clock Letters </a:t>
            </a:r>
          </a:p>
        </p:txBody>
      </p:sp>
      <p:sp>
        <p:nvSpPr>
          <p:cNvPr id="86019" name="Content Placeholder 2"/>
          <p:cNvSpPr>
            <a:spLocks noGrp="1"/>
          </p:cNvSpPr>
          <p:nvPr>
            <p:ph sz="quarter" idx="1"/>
          </p:nvPr>
        </p:nvSpPr>
        <p:spPr>
          <a:xfrm>
            <a:off x="304800" y="1219200"/>
            <a:ext cx="8153400" cy="1828800"/>
          </a:xfrm>
        </p:spPr>
        <p:txBody>
          <a:bodyPr/>
          <a:lstStyle/>
          <a:p>
            <a:pPr>
              <a:buFont typeface="Wingdings" pitchFamily="2" charset="2"/>
              <a:buNone/>
            </a:pPr>
            <a:r>
              <a:rPr lang="en-US" sz="9600" smtClean="0"/>
              <a:t>a c d f g o s qu </a:t>
            </a:r>
          </a:p>
        </p:txBody>
      </p:sp>
      <p:cxnSp>
        <p:nvCxnSpPr>
          <p:cNvPr id="5" name="Straight Connector 4"/>
          <p:cNvCxnSpPr/>
          <p:nvPr/>
        </p:nvCxnSpPr>
        <p:spPr>
          <a:xfrm>
            <a:off x="457200" y="19050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57200" y="2438400"/>
            <a:ext cx="76962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9600" y="2743200"/>
            <a:ext cx="3048000" cy="3770313"/>
          </a:xfrm>
          <a:prstGeom prst="rect">
            <a:avLst/>
          </a:prstGeom>
          <a:noFill/>
        </p:spPr>
        <p:txBody>
          <a:bodyPr>
            <a:spAutoFit/>
          </a:bodyPr>
          <a:lstStyle/>
          <a:p>
            <a:pPr algn="ctr">
              <a:defRPr/>
            </a:pPr>
            <a:r>
              <a:rPr lang="en-US" sz="23900" dirty="0">
                <a:latin typeface="+mj-lt"/>
                <a:cs typeface="Arial" charset="0"/>
              </a:rPr>
              <a:t>a</a:t>
            </a:r>
            <a:endParaRPr lang="en-US" sz="23900" dirty="0">
              <a:latin typeface="+mj-lt"/>
              <a:cs typeface="Arial" charset="0"/>
            </a:endParaRPr>
          </a:p>
        </p:txBody>
      </p:sp>
      <p:sp>
        <p:nvSpPr>
          <p:cNvPr id="10" name="TextBox 9"/>
          <p:cNvSpPr txBox="1"/>
          <p:nvPr/>
        </p:nvSpPr>
        <p:spPr>
          <a:xfrm>
            <a:off x="4800600" y="2819400"/>
            <a:ext cx="3048000" cy="3770313"/>
          </a:xfrm>
          <a:prstGeom prst="rect">
            <a:avLst/>
          </a:prstGeom>
          <a:noFill/>
        </p:spPr>
        <p:txBody>
          <a:bodyPr>
            <a:spAutoFit/>
          </a:bodyPr>
          <a:lstStyle/>
          <a:p>
            <a:pPr algn="ctr">
              <a:defRPr/>
            </a:pPr>
            <a:r>
              <a:rPr lang="en-US" sz="23900" dirty="0">
                <a:latin typeface="+mj-lt"/>
                <a:cs typeface="Arial" charset="0"/>
              </a:rPr>
              <a:t>d</a:t>
            </a:r>
            <a:endParaRPr lang="en-US" sz="23900" dirty="0">
              <a:latin typeface="+mj-lt"/>
              <a:cs typeface="Arial" charset="0"/>
            </a:endParaRPr>
          </a:p>
        </p:txBody>
      </p:sp>
      <p:sp>
        <p:nvSpPr>
          <p:cNvPr id="11" name="Oval 10"/>
          <p:cNvSpPr/>
          <p:nvPr/>
        </p:nvSpPr>
        <p:spPr>
          <a:xfrm>
            <a:off x="2362200" y="45720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6553200" y="45720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612775" y="228600"/>
            <a:ext cx="8153400" cy="990600"/>
          </a:xfrm>
        </p:spPr>
        <p:txBody>
          <a:bodyPr/>
          <a:lstStyle/>
          <a:p>
            <a:r>
              <a:rPr lang="en-US" smtClean="0"/>
              <a:t>Lower Case Begin with lines </a:t>
            </a:r>
          </a:p>
        </p:txBody>
      </p:sp>
      <p:sp>
        <p:nvSpPr>
          <p:cNvPr id="87043" name="Content Placeholder 2"/>
          <p:cNvSpPr>
            <a:spLocks noGrp="1"/>
          </p:cNvSpPr>
          <p:nvPr>
            <p:ph sz="quarter" idx="1"/>
          </p:nvPr>
        </p:nvSpPr>
        <p:spPr>
          <a:xfrm>
            <a:off x="0" y="1219200"/>
            <a:ext cx="9144000" cy="1828800"/>
          </a:xfrm>
        </p:spPr>
        <p:txBody>
          <a:bodyPr/>
          <a:lstStyle/>
          <a:p>
            <a:pPr>
              <a:buFont typeface="Wingdings" pitchFamily="2" charset="2"/>
              <a:buNone/>
            </a:pPr>
            <a:r>
              <a:rPr lang="en-US" sz="9600" smtClean="0"/>
              <a:t>b e h </a:t>
            </a:r>
            <a:r>
              <a:rPr lang="en-US" sz="9600" smtClean="0">
                <a:latin typeface="Arial" pitchFamily="34" charset="0"/>
                <a:cs typeface="Arial" pitchFamily="34" charset="0"/>
              </a:rPr>
              <a:t>j</a:t>
            </a:r>
            <a:r>
              <a:rPr lang="en-US" sz="9600" smtClean="0"/>
              <a:t> m n p r u y</a:t>
            </a:r>
          </a:p>
        </p:txBody>
      </p:sp>
      <p:cxnSp>
        <p:nvCxnSpPr>
          <p:cNvPr id="5" name="Straight Connector 4"/>
          <p:cNvCxnSpPr/>
          <p:nvPr/>
        </p:nvCxnSpPr>
        <p:spPr>
          <a:xfrm>
            <a:off x="457200" y="1905000"/>
            <a:ext cx="8153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57200" y="24384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9600" y="2743200"/>
            <a:ext cx="3048000" cy="3770313"/>
          </a:xfrm>
          <a:prstGeom prst="rect">
            <a:avLst/>
          </a:prstGeom>
          <a:noFill/>
        </p:spPr>
        <p:txBody>
          <a:bodyPr>
            <a:spAutoFit/>
          </a:bodyPr>
          <a:lstStyle/>
          <a:p>
            <a:pPr algn="ctr">
              <a:defRPr/>
            </a:pPr>
            <a:r>
              <a:rPr lang="en-US" sz="23900" dirty="0">
                <a:latin typeface="+mj-lt"/>
                <a:cs typeface="Arial" charset="0"/>
              </a:rPr>
              <a:t>b</a:t>
            </a:r>
            <a:endParaRPr lang="en-US" sz="23900" dirty="0">
              <a:latin typeface="+mj-lt"/>
              <a:cs typeface="Arial" charset="0"/>
            </a:endParaRPr>
          </a:p>
        </p:txBody>
      </p:sp>
      <p:sp>
        <p:nvSpPr>
          <p:cNvPr id="10" name="TextBox 9"/>
          <p:cNvSpPr txBox="1"/>
          <p:nvPr/>
        </p:nvSpPr>
        <p:spPr>
          <a:xfrm>
            <a:off x="4800600" y="2819400"/>
            <a:ext cx="3048000" cy="3770313"/>
          </a:xfrm>
          <a:prstGeom prst="rect">
            <a:avLst/>
          </a:prstGeom>
          <a:noFill/>
        </p:spPr>
        <p:txBody>
          <a:bodyPr>
            <a:spAutoFit/>
          </a:bodyPr>
          <a:lstStyle/>
          <a:p>
            <a:pPr algn="ctr">
              <a:defRPr/>
            </a:pPr>
            <a:r>
              <a:rPr lang="en-US" sz="23900" dirty="0">
                <a:latin typeface="+mj-lt"/>
                <a:cs typeface="Arial" charset="0"/>
              </a:rPr>
              <a:t>m</a:t>
            </a:r>
            <a:endParaRPr lang="en-US" sz="23900" dirty="0">
              <a:latin typeface="+mj-lt"/>
              <a:cs typeface="Arial" charset="0"/>
            </a:endParaRPr>
          </a:p>
        </p:txBody>
      </p:sp>
      <p:sp>
        <p:nvSpPr>
          <p:cNvPr id="11" name="Oval 10"/>
          <p:cNvSpPr/>
          <p:nvPr/>
        </p:nvSpPr>
        <p:spPr>
          <a:xfrm>
            <a:off x="1371600" y="35052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5334000" y="42672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3"/>
          <p:cNvSpPr>
            <a:spLocks noGrp="1"/>
          </p:cNvSpPr>
          <p:nvPr>
            <p:ph type="title"/>
          </p:nvPr>
        </p:nvSpPr>
        <p:spPr/>
        <p:txBody>
          <a:bodyPr/>
          <a:lstStyle/>
          <a:p>
            <a:r>
              <a:rPr lang="en-US" smtClean="0"/>
              <a:t>1, 2 or 3 Lines?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612775" y="228600"/>
            <a:ext cx="8153400" cy="990600"/>
          </a:xfrm>
        </p:spPr>
        <p:txBody>
          <a:bodyPr/>
          <a:lstStyle/>
          <a:p>
            <a:r>
              <a:rPr lang="en-US" smtClean="0"/>
              <a:t>Handwriting Principles </a:t>
            </a:r>
          </a:p>
        </p:txBody>
      </p:sp>
      <p:pic>
        <p:nvPicPr>
          <p:cNvPr id="89091" name="Picture 2"/>
          <p:cNvPicPr>
            <a:picLocks noChangeAspect="1" noChangeArrowheads="1"/>
          </p:cNvPicPr>
          <p:nvPr/>
        </p:nvPicPr>
        <p:blipFill>
          <a:blip r:embed="rId3" cstate="print"/>
          <a:srcRect/>
          <a:stretch>
            <a:fillRect/>
          </a:stretch>
        </p:blipFill>
        <p:spPr bwMode="auto">
          <a:xfrm>
            <a:off x="1066800" y="3429000"/>
            <a:ext cx="7273925" cy="2971800"/>
          </a:xfrm>
          <a:prstGeom prst="rect">
            <a:avLst/>
          </a:prstGeom>
          <a:noFill/>
          <a:ln w="9525">
            <a:noFill/>
            <a:miter lim="800000"/>
            <a:headEnd/>
            <a:tailEnd/>
          </a:ln>
        </p:spPr>
      </p:pic>
      <p:sp>
        <p:nvSpPr>
          <p:cNvPr id="5" name="TextBox 4"/>
          <p:cNvSpPr txBox="1">
            <a:spLocks noChangeArrowheads="1"/>
          </p:cNvSpPr>
          <p:nvPr/>
        </p:nvSpPr>
        <p:spPr bwMode="auto">
          <a:xfrm>
            <a:off x="381000" y="1981200"/>
            <a:ext cx="2057400" cy="923925"/>
          </a:xfrm>
          <a:prstGeom prst="rect">
            <a:avLst/>
          </a:prstGeom>
          <a:noFill/>
          <a:ln w="9525">
            <a:noFill/>
            <a:miter lim="800000"/>
            <a:headEnd/>
            <a:tailEnd/>
          </a:ln>
        </p:spPr>
        <p:txBody>
          <a:bodyPr>
            <a:spAutoFit/>
          </a:bodyPr>
          <a:lstStyle/>
          <a:p>
            <a:r>
              <a:rPr lang="en-US"/>
              <a:t>Teach the labels to the handwriting grid</a:t>
            </a:r>
          </a:p>
        </p:txBody>
      </p:sp>
      <p:sp>
        <p:nvSpPr>
          <p:cNvPr id="6" name="TextBox 5"/>
          <p:cNvSpPr txBox="1">
            <a:spLocks noChangeArrowheads="1"/>
          </p:cNvSpPr>
          <p:nvPr/>
        </p:nvSpPr>
        <p:spPr bwMode="auto">
          <a:xfrm>
            <a:off x="2590800" y="1981200"/>
            <a:ext cx="3048000" cy="1200150"/>
          </a:xfrm>
          <a:prstGeom prst="rect">
            <a:avLst/>
          </a:prstGeom>
          <a:noFill/>
          <a:ln w="9525">
            <a:noFill/>
            <a:miter lim="800000"/>
            <a:headEnd/>
            <a:tailEnd/>
          </a:ln>
        </p:spPr>
        <p:txBody>
          <a:bodyPr>
            <a:spAutoFit/>
          </a:bodyPr>
          <a:lstStyle/>
          <a:p>
            <a:r>
              <a:rPr lang="en-US"/>
              <a:t>I prefer more technical terms… top, middle, bottom, under the bottom  along with mnemonics</a:t>
            </a:r>
          </a:p>
        </p:txBody>
      </p:sp>
      <p:sp>
        <p:nvSpPr>
          <p:cNvPr id="7" name="TextBox 6"/>
          <p:cNvSpPr txBox="1">
            <a:spLocks noChangeArrowheads="1"/>
          </p:cNvSpPr>
          <p:nvPr/>
        </p:nvSpPr>
        <p:spPr bwMode="auto">
          <a:xfrm>
            <a:off x="6172200" y="1981200"/>
            <a:ext cx="2286000" cy="923925"/>
          </a:xfrm>
          <a:prstGeom prst="rect">
            <a:avLst/>
          </a:prstGeom>
          <a:noFill/>
          <a:ln w="9525">
            <a:noFill/>
            <a:miter lim="800000"/>
            <a:headEnd/>
            <a:tailEnd/>
          </a:ln>
        </p:spPr>
        <p:txBody>
          <a:bodyPr>
            <a:spAutoFit/>
          </a:bodyPr>
          <a:lstStyle/>
          <a:p>
            <a:r>
              <a:rPr lang="en-US"/>
              <a:t>The clock mnemonic might be helpful</a:t>
            </a:r>
          </a:p>
        </p:txBody>
      </p:sp>
      <p:sp>
        <p:nvSpPr>
          <p:cNvPr id="8" name="TextBox 7"/>
          <p:cNvSpPr txBox="1">
            <a:spLocks noChangeArrowheads="1"/>
          </p:cNvSpPr>
          <p:nvPr/>
        </p:nvSpPr>
        <p:spPr bwMode="auto">
          <a:xfrm>
            <a:off x="0" y="3429000"/>
            <a:ext cx="762000" cy="369888"/>
          </a:xfrm>
          <a:prstGeom prst="rect">
            <a:avLst/>
          </a:prstGeom>
          <a:noFill/>
          <a:ln w="9525">
            <a:noFill/>
            <a:miter lim="800000"/>
            <a:headEnd/>
            <a:tailEnd/>
          </a:ln>
        </p:spPr>
        <p:txBody>
          <a:bodyPr>
            <a:spAutoFit/>
          </a:bodyPr>
          <a:lstStyle/>
          <a:p>
            <a:r>
              <a:rPr lang="en-US"/>
              <a:t>Top</a:t>
            </a:r>
          </a:p>
        </p:txBody>
      </p:sp>
      <p:sp>
        <p:nvSpPr>
          <p:cNvPr id="9" name="TextBox 8"/>
          <p:cNvSpPr txBox="1">
            <a:spLocks noChangeArrowheads="1"/>
          </p:cNvSpPr>
          <p:nvPr/>
        </p:nvSpPr>
        <p:spPr bwMode="auto">
          <a:xfrm>
            <a:off x="0" y="4267200"/>
            <a:ext cx="1066800" cy="369888"/>
          </a:xfrm>
          <a:prstGeom prst="rect">
            <a:avLst/>
          </a:prstGeom>
          <a:noFill/>
          <a:ln w="9525">
            <a:noFill/>
            <a:miter lim="800000"/>
            <a:headEnd/>
            <a:tailEnd/>
          </a:ln>
        </p:spPr>
        <p:txBody>
          <a:bodyPr>
            <a:spAutoFit/>
          </a:bodyPr>
          <a:lstStyle/>
          <a:p>
            <a:r>
              <a:rPr lang="en-US"/>
              <a:t>Middle</a:t>
            </a:r>
          </a:p>
        </p:txBody>
      </p:sp>
      <p:sp>
        <p:nvSpPr>
          <p:cNvPr id="10" name="TextBox 9"/>
          <p:cNvSpPr txBox="1">
            <a:spLocks noChangeArrowheads="1"/>
          </p:cNvSpPr>
          <p:nvPr/>
        </p:nvSpPr>
        <p:spPr bwMode="auto">
          <a:xfrm>
            <a:off x="0" y="5029200"/>
            <a:ext cx="990600" cy="369888"/>
          </a:xfrm>
          <a:prstGeom prst="rect">
            <a:avLst/>
          </a:prstGeom>
          <a:noFill/>
          <a:ln w="9525">
            <a:noFill/>
            <a:miter lim="800000"/>
            <a:headEnd/>
            <a:tailEnd/>
          </a:ln>
        </p:spPr>
        <p:txBody>
          <a:bodyPr>
            <a:spAutoFit/>
          </a:bodyPr>
          <a:lstStyle/>
          <a:p>
            <a:r>
              <a:rPr lang="en-US"/>
              <a:t>Bottom</a:t>
            </a:r>
          </a:p>
        </p:txBody>
      </p:sp>
      <p:sp>
        <p:nvSpPr>
          <p:cNvPr id="11" name="TextBox 10"/>
          <p:cNvSpPr txBox="1">
            <a:spLocks noChangeArrowheads="1"/>
          </p:cNvSpPr>
          <p:nvPr/>
        </p:nvSpPr>
        <p:spPr bwMode="auto">
          <a:xfrm>
            <a:off x="0" y="5715000"/>
            <a:ext cx="914400" cy="369888"/>
          </a:xfrm>
          <a:prstGeom prst="rect">
            <a:avLst/>
          </a:prstGeom>
          <a:noFill/>
          <a:ln w="9525">
            <a:noFill/>
            <a:miter lim="800000"/>
            <a:headEnd/>
            <a:tailEnd/>
          </a:ln>
        </p:spPr>
        <p:txBody>
          <a:bodyPr>
            <a:spAutoFit/>
          </a:bodyPr>
          <a:lstStyle/>
          <a:p>
            <a:r>
              <a:rPr lang="en-US"/>
              <a:t>Under</a:t>
            </a:r>
          </a:p>
        </p:txBody>
      </p:sp>
      <p:sp>
        <p:nvSpPr>
          <p:cNvPr id="12" name="Cloud 11"/>
          <p:cNvSpPr/>
          <p:nvPr/>
        </p:nvSpPr>
        <p:spPr>
          <a:xfrm>
            <a:off x="1447800" y="3429000"/>
            <a:ext cx="1066800" cy="6096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027" name="Picture 3" descr="C:\Documents and Settings\rfrantu\My Documents\My Pictures\Microsoft Clip Organizer\j0361468.wmf"/>
          <p:cNvPicPr>
            <a:picLocks noChangeAspect="1" noChangeArrowheads="1"/>
          </p:cNvPicPr>
          <p:nvPr/>
        </p:nvPicPr>
        <p:blipFill>
          <a:blip r:embed="rId4" cstate="print"/>
          <a:srcRect/>
          <a:stretch>
            <a:fillRect/>
          </a:stretch>
        </p:blipFill>
        <p:spPr bwMode="auto">
          <a:xfrm>
            <a:off x="2362200" y="4114800"/>
            <a:ext cx="1836738" cy="628650"/>
          </a:xfrm>
          <a:prstGeom prst="rect">
            <a:avLst/>
          </a:prstGeom>
          <a:noFill/>
          <a:ln w="9525">
            <a:noFill/>
            <a:miter lim="800000"/>
            <a:headEnd/>
            <a:tailEnd/>
          </a:ln>
        </p:spPr>
      </p:pic>
      <p:pic>
        <p:nvPicPr>
          <p:cNvPr id="1028" name="Picture 4" descr="C:\Documents and Settings\rfrantu\My Documents\My Pictures\Microsoft Clip Organizer\j0437459.wmf"/>
          <p:cNvPicPr>
            <a:picLocks noChangeAspect="1" noChangeArrowheads="1"/>
          </p:cNvPicPr>
          <p:nvPr/>
        </p:nvPicPr>
        <p:blipFill>
          <a:blip r:embed="rId5" cstate="print"/>
          <a:srcRect/>
          <a:stretch>
            <a:fillRect/>
          </a:stretch>
        </p:blipFill>
        <p:spPr bwMode="auto">
          <a:xfrm>
            <a:off x="1295400" y="4419600"/>
            <a:ext cx="862013" cy="773113"/>
          </a:xfrm>
          <a:prstGeom prst="rect">
            <a:avLst/>
          </a:prstGeom>
          <a:noFill/>
          <a:ln w="9525">
            <a:noFill/>
            <a:miter lim="800000"/>
            <a:headEnd/>
            <a:tailEnd/>
          </a:ln>
        </p:spPr>
      </p:pic>
      <p:pic>
        <p:nvPicPr>
          <p:cNvPr id="1029" name="Picture 5" descr="C:\Documents and Settings\rfrantu\My Documents\My Pictures\Microsoft Clip Organizer\j0417528.wmf"/>
          <p:cNvPicPr>
            <a:picLocks noChangeAspect="1" noChangeArrowheads="1"/>
          </p:cNvPicPr>
          <p:nvPr/>
        </p:nvPicPr>
        <p:blipFill>
          <a:blip r:embed="rId6" cstate="print"/>
          <a:srcRect/>
          <a:stretch>
            <a:fillRect/>
          </a:stretch>
        </p:blipFill>
        <p:spPr bwMode="auto">
          <a:xfrm>
            <a:off x="3124200" y="5410200"/>
            <a:ext cx="1104900" cy="800100"/>
          </a:xfrm>
          <a:prstGeom prst="rect">
            <a:avLst/>
          </a:prstGeom>
          <a:noFill/>
          <a:ln w="9525">
            <a:noFill/>
            <a:miter lim="800000"/>
            <a:headEnd/>
            <a:tailEnd/>
          </a:ln>
        </p:spPr>
      </p:pic>
      <p:pic>
        <p:nvPicPr>
          <p:cNvPr id="1030" name="Picture 6" descr="C:\Documents and Settings\rfrantu\My Documents\My Pictures\Microsoft Clip Organizer\j0232246.wmf"/>
          <p:cNvPicPr>
            <a:picLocks noChangeAspect="1" noChangeArrowheads="1"/>
          </p:cNvPicPr>
          <p:nvPr/>
        </p:nvPicPr>
        <p:blipFill>
          <a:blip r:embed="rId7" cstate="print"/>
          <a:srcRect/>
          <a:stretch>
            <a:fillRect/>
          </a:stretch>
        </p:blipFill>
        <p:spPr bwMode="auto">
          <a:xfrm>
            <a:off x="1600200" y="5562600"/>
            <a:ext cx="1225550" cy="493713"/>
          </a:xfrm>
          <a:prstGeom prst="rect">
            <a:avLst/>
          </a:prstGeom>
          <a:noFill/>
          <a:ln w="9525">
            <a:noFill/>
            <a:miter lim="800000"/>
            <a:headEnd/>
            <a:tailEnd/>
          </a:ln>
        </p:spPr>
      </p:pic>
      <p:pic>
        <p:nvPicPr>
          <p:cNvPr id="1031" name="Picture 7" descr="C:\Documents and Settings\rfrantu\My Documents\My Pictures\Microsoft Clip Organizer\j0424232.wmf"/>
          <p:cNvPicPr>
            <a:picLocks noChangeAspect="1" noChangeArrowheads="1"/>
          </p:cNvPicPr>
          <p:nvPr/>
        </p:nvPicPr>
        <p:blipFill>
          <a:blip r:embed="rId8" cstate="print"/>
          <a:srcRect/>
          <a:stretch>
            <a:fillRect/>
          </a:stretch>
        </p:blipFill>
        <p:spPr bwMode="auto">
          <a:xfrm>
            <a:off x="4724400" y="3581400"/>
            <a:ext cx="1765300" cy="1765300"/>
          </a:xfrm>
          <a:prstGeom prst="rect">
            <a:avLst/>
          </a:prstGeom>
          <a:noFill/>
          <a:ln w="9525">
            <a:noFill/>
            <a:miter lim="800000"/>
            <a:headEnd/>
            <a:tailEnd/>
          </a:ln>
        </p:spPr>
      </p:pic>
      <p:pic>
        <p:nvPicPr>
          <p:cNvPr id="1032" name="Picture 8" descr="C:\Documents and Settings\rfrantu\My Documents\My Pictures\Microsoft Clip Organizer\j0424232.wmf"/>
          <p:cNvPicPr>
            <a:picLocks noChangeAspect="1" noChangeArrowheads="1"/>
          </p:cNvPicPr>
          <p:nvPr/>
        </p:nvPicPr>
        <p:blipFill>
          <a:blip r:embed="rId8" cstate="print"/>
          <a:srcRect/>
          <a:stretch>
            <a:fillRect/>
          </a:stretch>
        </p:blipFill>
        <p:spPr bwMode="auto">
          <a:xfrm>
            <a:off x="6705600" y="4343400"/>
            <a:ext cx="958850" cy="958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dissolve">
                                      <p:cBhvr>
                                        <p:cTn id="29" dur="500"/>
                                        <p:tgtEl>
                                          <p:spTgt spid="12"/>
                                        </p:tgtEl>
                                      </p:cBhvr>
                                    </p:animEffect>
                                  </p:childTnLst>
                                </p:cTn>
                              </p:par>
                              <p:par>
                                <p:cTn id="30" presetID="9" presetClass="entr" presetSubtype="0" fill="hold" nodeType="withEffect">
                                  <p:stCondLst>
                                    <p:cond delay="0"/>
                                  </p:stCondLst>
                                  <p:childTnLst>
                                    <p:set>
                                      <p:cBhvr>
                                        <p:cTn id="31" dur="1" fill="hold">
                                          <p:stCondLst>
                                            <p:cond delay="0"/>
                                          </p:stCondLst>
                                        </p:cTn>
                                        <p:tgtEl>
                                          <p:spTgt spid="1027"/>
                                        </p:tgtEl>
                                        <p:attrNameLst>
                                          <p:attrName>style.visibility</p:attrName>
                                        </p:attrNameLst>
                                      </p:cBhvr>
                                      <p:to>
                                        <p:strVal val="visible"/>
                                      </p:to>
                                    </p:set>
                                    <p:animEffect transition="in" filter="dissolve">
                                      <p:cBhvr>
                                        <p:cTn id="32" dur="500"/>
                                        <p:tgtEl>
                                          <p:spTgt spid="1027"/>
                                        </p:tgtEl>
                                      </p:cBhvr>
                                    </p:animEffect>
                                  </p:childTnLst>
                                </p:cTn>
                              </p:par>
                              <p:par>
                                <p:cTn id="33" presetID="9" presetClass="entr" presetSubtype="0" fill="hold" nodeType="withEffect">
                                  <p:stCondLst>
                                    <p:cond delay="0"/>
                                  </p:stCondLst>
                                  <p:childTnLst>
                                    <p:set>
                                      <p:cBhvr>
                                        <p:cTn id="34" dur="1" fill="hold">
                                          <p:stCondLst>
                                            <p:cond delay="0"/>
                                          </p:stCondLst>
                                        </p:cTn>
                                        <p:tgtEl>
                                          <p:spTgt spid="1028"/>
                                        </p:tgtEl>
                                        <p:attrNameLst>
                                          <p:attrName>style.visibility</p:attrName>
                                        </p:attrNameLst>
                                      </p:cBhvr>
                                      <p:to>
                                        <p:strVal val="visible"/>
                                      </p:to>
                                    </p:set>
                                    <p:animEffect transition="in" filter="dissolve">
                                      <p:cBhvr>
                                        <p:cTn id="35" dur="500"/>
                                        <p:tgtEl>
                                          <p:spTgt spid="1028"/>
                                        </p:tgtEl>
                                      </p:cBhvr>
                                    </p:animEffect>
                                  </p:childTnLst>
                                </p:cTn>
                              </p:par>
                              <p:par>
                                <p:cTn id="36" presetID="9" presetClass="entr" presetSubtype="0" fill="hold" nodeType="withEffect">
                                  <p:stCondLst>
                                    <p:cond delay="0"/>
                                  </p:stCondLst>
                                  <p:childTnLst>
                                    <p:set>
                                      <p:cBhvr>
                                        <p:cTn id="37" dur="1" fill="hold">
                                          <p:stCondLst>
                                            <p:cond delay="0"/>
                                          </p:stCondLst>
                                        </p:cTn>
                                        <p:tgtEl>
                                          <p:spTgt spid="1029"/>
                                        </p:tgtEl>
                                        <p:attrNameLst>
                                          <p:attrName>style.visibility</p:attrName>
                                        </p:attrNameLst>
                                      </p:cBhvr>
                                      <p:to>
                                        <p:strVal val="visible"/>
                                      </p:to>
                                    </p:set>
                                    <p:animEffect transition="in" filter="dissolve">
                                      <p:cBhvr>
                                        <p:cTn id="38" dur="500"/>
                                        <p:tgtEl>
                                          <p:spTgt spid="1029"/>
                                        </p:tgtEl>
                                      </p:cBhvr>
                                    </p:animEffect>
                                  </p:childTnLst>
                                </p:cTn>
                              </p:par>
                              <p:par>
                                <p:cTn id="39" presetID="9" presetClass="entr" presetSubtype="0" fill="hold" nodeType="withEffect">
                                  <p:stCondLst>
                                    <p:cond delay="0"/>
                                  </p:stCondLst>
                                  <p:childTnLst>
                                    <p:set>
                                      <p:cBhvr>
                                        <p:cTn id="40" dur="1" fill="hold">
                                          <p:stCondLst>
                                            <p:cond delay="0"/>
                                          </p:stCondLst>
                                        </p:cTn>
                                        <p:tgtEl>
                                          <p:spTgt spid="1030"/>
                                        </p:tgtEl>
                                        <p:attrNameLst>
                                          <p:attrName>style.visibility</p:attrName>
                                        </p:attrNameLst>
                                      </p:cBhvr>
                                      <p:to>
                                        <p:strVal val="visible"/>
                                      </p:to>
                                    </p:set>
                                    <p:animEffect transition="in" filter="dissolve">
                                      <p:cBhvr>
                                        <p:cTn id="41" dur="500"/>
                                        <p:tgtEl>
                                          <p:spTgt spid="1030"/>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dissolve">
                                      <p:cBhvr>
                                        <p:cTn id="46" dur="500"/>
                                        <p:tgtEl>
                                          <p:spTgt spid="7"/>
                                        </p:tgtEl>
                                      </p:cBhvr>
                                    </p:animEffect>
                                  </p:childTnLst>
                                </p:cTn>
                              </p:par>
                              <p:par>
                                <p:cTn id="47" presetID="9" presetClass="entr" presetSubtype="0" fill="hold" nodeType="withEffect">
                                  <p:stCondLst>
                                    <p:cond delay="0"/>
                                  </p:stCondLst>
                                  <p:childTnLst>
                                    <p:set>
                                      <p:cBhvr>
                                        <p:cTn id="48" dur="1" fill="hold">
                                          <p:stCondLst>
                                            <p:cond delay="0"/>
                                          </p:stCondLst>
                                        </p:cTn>
                                        <p:tgtEl>
                                          <p:spTgt spid="1031"/>
                                        </p:tgtEl>
                                        <p:attrNameLst>
                                          <p:attrName>style.visibility</p:attrName>
                                        </p:attrNameLst>
                                      </p:cBhvr>
                                      <p:to>
                                        <p:strVal val="visible"/>
                                      </p:to>
                                    </p:set>
                                    <p:animEffect transition="in" filter="dissolve">
                                      <p:cBhvr>
                                        <p:cTn id="49" dur="500"/>
                                        <p:tgtEl>
                                          <p:spTgt spid="1031"/>
                                        </p:tgtEl>
                                      </p:cBhvr>
                                    </p:animEffect>
                                  </p:childTnLst>
                                </p:cTn>
                              </p:par>
                              <p:par>
                                <p:cTn id="50" presetID="9" presetClass="entr" presetSubtype="0" fill="hold" nodeType="withEffect">
                                  <p:stCondLst>
                                    <p:cond delay="0"/>
                                  </p:stCondLst>
                                  <p:childTnLst>
                                    <p:set>
                                      <p:cBhvr>
                                        <p:cTn id="51" dur="1" fill="hold">
                                          <p:stCondLst>
                                            <p:cond delay="0"/>
                                          </p:stCondLst>
                                        </p:cTn>
                                        <p:tgtEl>
                                          <p:spTgt spid="1032"/>
                                        </p:tgtEl>
                                        <p:attrNameLst>
                                          <p:attrName>style.visibility</p:attrName>
                                        </p:attrNameLst>
                                      </p:cBhvr>
                                      <p:to>
                                        <p:strVal val="visible"/>
                                      </p:to>
                                    </p:set>
                                    <p:animEffect transition="in" filter="dissolve">
                                      <p:cBhvr>
                                        <p:cTn id="52"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612775" y="228600"/>
            <a:ext cx="8153400" cy="990600"/>
          </a:xfrm>
        </p:spPr>
        <p:txBody>
          <a:bodyPr/>
          <a:lstStyle/>
          <a:p>
            <a:r>
              <a:rPr lang="en-US" smtClean="0"/>
              <a:t>Handwriting Principles </a:t>
            </a:r>
          </a:p>
        </p:txBody>
      </p:sp>
      <p:pic>
        <p:nvPicPr>
          <p:cNvPr id="90115" name="Picture 2"/>
          <p:cNvPicPr>
            <a:picLocks noChangeAspect="1" noChangeArrowheads="1"/>
          </p:cNvPicPr>
          <p:nvPr/>
        </p:nvPicPr>
        <p:blipFill>
          <a:blip r:embed="rId3" cstate="print"/>
          <a:srcRect/>
          <a:stretch>
            <a:fillRect/>
          </a:stretch>
        </p:blipFill>
        <p:spPr bwMode="auto">
          <a:xfrm>
            <a:off x="609600" y="2209800"/>
            <a:ext cx="8077200" cy="4191000"/>
          </a:xfrm>
          <a:prstGeom prst="rect">
            <a:avLst/>
          </a:prstGeom>
          <a:noFill/>
          <a:ln w="9525">
            <a:noFill/>
            <a:miter lim="800000"/>
            <a:headEnd/>
            <a:tailEnd/>
          </a:ln>
        </p:spPr>
      </p:pic>
      <p:sp>
        <p:nvSpPr>
          <p:cNvPr id="5" name="Oval 4"/>
          <p:cNvSpPr/>
          <p:nvPr/>
        </p:nvSpPr>
        <p:spPr>
          <a:xfrm>
            <a:off x="1447800" y="2590800"/>
            <a:ext cx="2057400" cy="2057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Oval 5"/>
          <p:cNvSpPr/>
          <p:nvPr/>
        </p:nvSpPr>
        <p:spPr>
          <a:xfrm>
            <a:off x="5562600" y="3733800"/>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18" name="TextBox 7"/>
          <p:cNvSpPr txBox="1">
            <a:spLocks noChangeArrowheads="1"/>
          </p:cNvSpPr>
          <p:nvPr/>
        </p:nvSpPr>
        <p:spPr bwMode="auto">
          <a:xfrm>
            <a:off x="5029200" y="3733800"/>
            <a:ext cx="533400" cy="369888"/>
          </a:xfrm>
          <a:prstGeom prst="rect">
            <a:avLst/>
          </a:prstGeom>
          <a:noFill/>
          <a:ln w="9525">
            <a:noFill/>
            <a:miter lim="800000"/>
            <a:headEnd/>
            <a:tailEnd/>
          </a:ln>
        </p:spPr>
        <p:txBody>
          <a:bodyPr>
            <a:spAutoFit/>
          </a:bodyPr>
          <a:lstStyle/>
          <a:p>
            <a:r>
              <a:rPr lang="en-US"/>
              <a:t>10</a:t>
            </a:r>
          </a:p>
        </p:txBody>
      </p:sp>
      <p:sp>
        <p:nvSpPr>
          <p:cNvPr id="9" name="Oval 8"/>
          <p:cNvSpPr/>
          <p:nvPr/>
        </p:nvSpPr>
        <p:spPr>
          <a:xfrm>
            <a:off x="6248400" y="38862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20" name="TextBox 9"/>
          <p:cNvSpPr txBox="1">
            <a:spLocks noChangeArrowheads="1"/>
          </p:cNvSpPr>
          <p:nvPr/>
        </p:nvSpPr>
        <p:spPr bwMode="auto">
          <a:xfrm>
            <a:off x="3352800" y="2895600"/>
            <a:ext cx="381000" cy="369888"/>
          </a:xfrm>
          <a:prstGeom prst="rect">
            <a:avLst/>
          </a:prstGeom>
          <a:noFill/>
          <a:ln w="9525">
            <a:noFill/>
            <a:miter lim="800000"/>
            <a:headEnd/>
            <a:tailEnd/>
          </a:ln>
        </p:spPr>
        <p:txBody>
          <a:bodyPr>
            <a:spAutoFit/>
          </a:bodyPr>
          <a:lstStyle/>
          <a:p>
            <a:r>
              <a:rPr lang="en-US"/>
              <a:t>2</a:t>
            </a:r>
          </a:p>
        </p:txBody>
      </p:sp>
      <p:sp>
        <p:nvSpPr>
          <p:cNvPr id="11" name="Oval 10"/>
          <p:cNvSpPr/>
          <p:nvPr/>
        </p:nvSpPr>
        <p:spPr>
          <a:xfrm>
            <a:off x="3276600" y="30480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22" name="TextBox 11"/>
          <p:cNvSpPr txBox="1">
            <a:spLocks noChangeArrowheads="1"/>
          </p:cNvSpPr>
          <p:nvPr/>
        </p:nvSpPr>
        <p:spPr bwMode="auto">
          <a:xfrm>
            <a:off x="6477000" y="4191000"/>
            <a:ext cx="304800" cy="369888"/>
          </a:xfrm>
          <a:prstGeom prst="rect">
            <a:avLst/>
          </a:prstGeom>
          <a:noFill/>
          <a:ln w="9525">
            <a:noFill/>
            <a:miter lim="800000"/>
            <a:headEnd/>
            <a:tailEnd/>
          </a:ln>
        </p:spPr>
        <p:txBody>
          <a:bodyPr>
            <a:spAutoFit/>
          </a:bodyPr>
          <a:lstStyle/>
          <a:p>
            <a:r>
              <a:rPr lang="en-US"/>
              <a:t>4</a:t>
            </a:r>
          </a:p>
        </p:txBody>
      </p:sp>
      <p:sp>
        <p:nvSpPr>
          <p:cNvPr id="13" name="Oval 12"/>
          <p:cNvSpPr/>
          <p:nvPr/>
        </p:nvSpPr>
        <p:spPr>
          <a:xfrm>
            <a:off x="6248400" y="42672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24" name="TextBox 21"/>
          <p:cNvSpPr txBox="1">
            <a:spLocks noChangeArrowheads="1"/>
          </p:cNvSpPr>
          <p:nvPr/>
        </p:nvSpPr>
        <p:spPr bwMode="auto">
          <a:xfrm>
            <a:off x="3429000" y="3962400"/>
            <a:ext cx="304800" cy="369888"/>
          </a:xfrm>
          <a:prstGeom prst="rect">
            <a:avLst/>
          </a:prstGeom>
          <a:noFill/>
          <a:ln w="9525">
            <a:noFill/>
            <a:miter lim="800000"/>
            <a:headEnd/>
            <a:tailEnd/>
          </a:ln>
        </p:spPr>
        <p:txBody>
          <a:bodyPr>
            <a:spAutoFit/>
          </a:bodyPr>
          <a:lstStyle/>
          <a:p>
            <a:r>
              <a:rPr lang="en-US"/>
              <a:t>4</a:t>
            </a:r>
          </a:p>
        </p:txBody>
      </p:sp>
      <p:sp>
        <p:nvSpPr>
          <p:cNvPr id="23" name="Oval 22"/>
          <p:cNvSpPr/>
          <p:nvPr/>
        </p:nvSpPr>
        <p:spPr>
          <a:xfrm>
            <a:off x="3276600" y="40386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26" name="TextBox 23"/>
          <p:cNvSpPr txBox="1">
            <a:spLocks noChangeArrowheads="1"/>
          </p:cNvSpPr>
          <p:nvPr/>
        </p:nvSpPr>
        <p:spPr bwMode="auto">
          <a:xfrm>
            <a:off x="5181600" y="4191000"/>
            <a:ext cx="304800" cy="369888"/>
          </a:xfrm>
          <a:prstGeom prst="rect">
            <a:avLst/>
          </a:prstGeom>
          <a:noFill/>
          <a:ln w="9525">
            <a:noFill/>
            <a:miter lim="800000"/>
            <a:headEnd/>
            <a:tailEnd/>
          </a:ln>
        </p:spPr>
        <p:txBody>
          <a:bodyPr>
            <a:spAutoFit/>
          </a:bodyPr>
          <a:lstStyle/>
          <a:p>
            <a:r>
              <a:rPr lang="en-US"/>
              <a:t>8</a:t>
            </a:r>
          </a:p>
        </p:txBody>
      </p:sp>
      <p:sp>
        <p:nvSpPr>
          <p:cNvPr id="90127" name="TextBox 25"/>
          <p:cNvSpPr txBox="1">
            <a:spLocks noChangeArrowheads="1"/>
          </p:cNvSpPr>
          <p:nvPr/>
        </p:nvSpPr>
        <p:spPr bwMode="auto">
          <a:xfrm>
            <a:off x="6477000" y="3733800"/>
            <a:ext cx="304800" cy="369888"/>
          </a:xfrm>
          <a:prstGeom prst="rect">
            <a:avLst/>
          </a:prstGeom>
          <a:noFill/>
          <a:ln w="9525">
            <a:noFill/>
            <a:miter lim="800000"/>
            <a:headEnd/>
            <a:tailEnd/>
          </a:ln>
        </p:spPr>
        <p:txBody>
          <a:bodyPr>
            <a:spAutoFit/>
          </a:bodyPr>
          <a:lstStyle/>
          <a:p>
            <a:r>
              <a:rPr lang="en-US"/>
              <a:t>2</a:t>
            </a:r>
          </a:p>
        </p:txBody>
      </p:sp>
      <p:sp>
        <p:nvSpPr>
          <p:cNvPr id="27" name="Oval 26"/>
          <p:cNvSpPr/>
          <p:nvPr/>
        </p:nvSpPr>
        <p:spPr>
          <a:xfrm>
            <a:off x="5638800" y="38862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Oval 28"/>
          <p:cNvSpPr/>
          <p:nvPr/>
        </p:nvSpPr>
        <p:spPr>
          <a:xfrm>
            <a:off x="5638800" y="42672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30" name="TextBox 29"/>
          <p:cNvSpPr txBox="1">
            <a:spLocks noChangeArrowheads="1"/>
          </p:cNvSpPr>
          <p:nvPr/>
        </p:nvSpPr>
        <p:spPr bwMode="auto">
          <a:xfrm>
            <a:off x="1066800" y="2895600"/>
            <a:ext cx="457200" cy="369888"/>
          </a:xfrm>
          <a:prstGeom prst="rect">
            <a:avLst/>
          </a:prstGeom>
          <a:noFill/>
          <a:ln w="9525">
            <a:noFill/>
            <a:miter lim="800000"/>
            <a:headEnd/>
            <a:tailEnd/>
          </a:ln>
        </p:spPr>
        <p:txBody>
          <a:bodyPr>
            <a:spAutoFit/>
          </a:bodyPr>
          <a:lstStyle/>
          <a:p>
            <a:r>
              <a:rPr lang="en-US" b="1"/>
              <a:t>10</a:t>
            </a:r>
          </a:p>
        </p:txBody>
      </p:sp>
      <p:sp>
        <p:nvSpPr>
          <p:cNvPr id="31" name="Oval 30"/>
          <p:cNvSpPr/>
          <p:nvPr/>
        </p:nvSpPr>
        <p:spPr>
          <a:xfrm>
            <a:off x="1524000" y="30480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Oval 31"/>
          <p:cNvSpPr/>
          <p:nvPr/>
        </p:nvSpPr>
        <p:spPr>
          <a:xfrm>
            <a:off x="1600200" y="41148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33" name="TextBox 32"/>
          <p:cNvSpPr txBox="1">
            <a:spLocks noChangeArrowheads="1"/>
          </p:cNvSpPr>
          <p:nvPr/>
        </p:nvSpPr>
        <p:spPr bwMode="auto">
          <a:xfrm>
            <a:off x="1143000" y="4038600"/>
            <a:ext cx="304800" cy="369888"/>
          </a:xfrm>
          <a:prstGeom prst="rect">
            <a:avLst/>
          </a:prstGeom>
          <a:noFill/>
          <a:ln w="9525">
            <a:noFill/>
            <a:miter lim="800000"/>
            <a:headEnd/>
            <a:tailEnd/>
          </a:ln>
        </p:spPr>
        <p:txBody>
          <a:bodyPr>
            <a:spAutoFit/>
          </a:bodyPr>
          <a:lstStyle/>
          <a:p>
            <a:r>
              <a:rPr lang="en-US"/>
              <a:t>8</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3"/>
          <p:cNvSpPr txBox="1">
            <a:spLocks noChangeArrowheads="1"/>
          </p:cNvSpPr>
          <p:nvPr/>
        </p:nvSpPr>
        <p:spPr bwMode="auto">
          <a:xfrm>
            <a:off x="0" y="152400"/>
            <a:ext cx="91440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Do You See the Problem?</a:t>
            </a:r>
          </a:p>
        </p:txBody>
      </p:sp>
      <p:pic>
        <p:nvPicPr>
          <p:cNvPr id="91139" name="Picture 5" descr="g sample"/>
          <p:cNvPicPr>
            <a:picLocks noChangeAspect="1" noChangeArrowheads="1"/>
          </p:cNvPicPr>
          <p:nvPr/>
        </p:nvPicPr>
        <p:blipFill>
          <a:blip r:embed="rId3" cstate="print"/>
          <a:srcRect/>
          <a:stretch>
            <a:fillRect/>
          </a:stretch>
        </p:blipFill>
        <p:spPr bwMode="auto">
          <a:xfrm>
            <a:off x="228600" y="914400"/>
            <a:ext cx="8686800" cy="2038350"/>
          </a:xfrm>
          <a:prstGeom prst="rect">
            <a:avLst/>
          </a:prstGeom>
          <a:noFill/>
          <a:ln w="9525">
            <a:noFill/>
            <a:miter lim="800000"/>
            <a:headEnd/>
            <a:tailEnd/>
          </a:ln>
        </p:spPr>
      </p:pic>
      <p:pic>
        <p:nvPicPr>
          <p:cNvPr id="91140" name="Picture 6" descr="free1_lowercase"/>
          <p:cNvPicPr>
            <a:picLocks noChangeAspect="1" noChangeArrowheads="1"/>
          </p:cNvPicPr>
          <p:nvPr/>
        </p:nvPicPr>
        <p:blipFill>
          <a:blip r:embed="rId4" cstate="print"/>
          <a:srcRect/>
          <a:stretch>
            <a:fillRect/>
          </a:stretch>
        </p:blipFill>
        <p:spPr bwMode="auto">
          <a:xfrm>
            <a:off x="304800" y="2895600"/>
            <a:ext cx="8534400" cy="2039938"/>
          </a:xfrm>
          <a:prstGeom prst="rect">
            <a:avLst/>
          </a:prstGeom>
          <a:noFill/>
          <a:ln w="9525">
            <a:noFill/>
            <a:miter lim="800000"/>
            <a:headEnd/>
            <a:tailEnd/>
          </a:ln>
        </p:spPr>
      </p:pic>
      <p:sp>
        <p:nvSpPr>
          <p:cNvPr id="91141" name="Text Box 7"/>
          <p:cNvSpPr txBox="1">
            <a:spLocks noChangeArrowheads="1"/>
          </p:cNvSpPr>
          <p:nvPr/>
        </p:nvSpPr>
        <p:spPr bwMode="auto">
          <a:xfrm>
            <a:off x="0" y="685800"/>
            <a:ext cx="9144000" cy="396875"/>
          </a:xfrm>
          <a:prstGeom prst="rect">
            <a:avLst/>
          </a:prstGeom>
          <a:noFill/>
          <a:ln w="9525">
            <a:noFill/>
            <a:miter lim="800000"/>
            <a:headEnd/>
            <a:tailEnd/>
          </a:ln>
        </p:spPr>
        <p:txBody>
          <a:bodyPr>
            <a:spAutoFit/>
          </a:bodyPr>
          <a:lstStyle/>
          <a:p>
            <a:pPr algn="ctr">
              <a:spcBef>
                <a:spcPct val="50000"/>
              </a:spcBef>
            </a:pPr>
            <a:r>
              <a:rPr lang="en-US" sz="2000">
                <a:latin typeface="Futura Book"/>
              </a:rPr>
              <a:t>The More You Do, The Worse You Get Phenomena!</a:t>
            </a:r>
          </a:p>
        </p:txBody>
      </p:sp>
      <p:pic>
        <p:nvPicPr>
          <p:cNvPr id="91142" name="Picture 9" descr="f sample"/>
          <p:cNvPicPr>
            <a:picLocks noChangeAspect="1" noChangeArrowheads="1"/>
          </p:cNvPicPr>
          <p:nvPr/>
        </p:nvPicPr>
        <p:blipFill>
          <a:blip r:embed="rId5" cstate="print"/>
          <a:srcRect/>
          <a:stretch>
            <a:fillRect/>
          </a:stretch>
        </p:blipFill>
        <p:spPr bwMode="auto">
          <a:xfrm>
            <a:off x="228600" y="4648200"/>
            <a:ext cx="8686800" cy="2039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3"/>
          <p:cNvSpPr txBox="1">
            <a:spLocks noChangeArrowheads="1"/>
          </p:cNvSpPr>
          <p:nvPr/>
        </p:nvSpPr>
        <p:spPr bwMode="auto">
          <a:xfrm>
            <a:off x="0" y="152400"/>
            <a:ext cx="91440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HWT Double Lines</a:t>
            </a:r>
          </a:p>
        </p:txBody>
      </p:sp>
      <p:sp>
        <p:nvSpPr>
          <p:cNvPr id="92163" name="Text Box 4"/>
          <p:cNvSpPr txBox="1">
            <a:spLocks noChangeArrowheads="1"/>
          </p:cNvSpPr>
          <p:nvPr/>
        </p:nvSpPr>
        <p:spPr bwMode="auto">
          <a:xfrm>
            <a:off x="228600" y="1066800"/>
            <a:ext cx="4114800" cy="396875"/>
          </a:xfrm>
          <a:prstGeom prst="rect">
            <a:avLst/>
          </a:prstGeom>
          <a:noFill/>
          <a:ln w="9525">
            <a:noFill/>
            <a:miter lim="800000"/>
            <a:headEnd/>
            <a:tailEnd/>
          </a:ln>
        </p:spPr>
        <p:txBody>
          <a:bodyPr>
            <a:spAutoFit/>
          </a:bodyPr>
          <a:lstStyle/>
          <a:p>
            <a:pPr>
              <a:spcBef>
                <a:spcPct val="50000"/>
              </a:spcBef>
            </a:pPr>
            <a:r>
              <a:rPr lang="en-US" sz="2000">
                <a:latin typeface="Futura Book"/>
              </a:rPr>
              <a:t>Take a look at space…</a:t>
            </a:r>
          </a:p>
        </p:txBody>
      </p:sp>
      <p:sp>
        <p:nvSpPr>
          <p:cNvPr id="92164" name="Text Box 6"/>
          <p:cNvSpPr txBox="1">
            <a:spLocks noChangeArrowheads="1"/>
          </p:cNvSpPr>
          <p:nvPr/>
        </p:nvSpPr>
        <p:spPr bwMode="auto">
          <a:xfrm>
            <a:off x="304800" y="4708525"/>
            <a:ext cx="4038600" cy="396875"/>
          </a:xfrm>
          <a:prstGeom prst="rect">
            <a:avLst/>
          </a:prstGeom>
          <a:noFill/>
          <a:ln w="9525">
            <a:noFill/>
            <a:miter lim="800000"/>
            <a:headEnd/>
            <a:tailEnd/>
          </a:ln>
        </p:spPr>
        <p:txBody>
          <a:bodyPr>
            <a:spAutoFit/>
          </a:bodyPr>
          <a:lstStyle/>
          <a:p>
            <a:pPr>
              <a:spcBef>
                <a:spcPct val="50000"/>
              </a:spcBef>
            </a:pPr>
            <a:r>
              <a:rPr lang="en-US" sz="2000" b="1">
                <a:latin typeface="Futura Book"/>
              </a:rPr>
              <a:t>Why Double Lines?</a:t>
            </a:r>
          </a:p>
        </p:txBody>
      </p:sp>
      <p:sp>
        <p:nvSpPr>
          <p:cNvPr id="92165" name="Text Box 7"/>
          <p:cNvSpPr txBox="1">
            <a:spLocks noChangeArrowheads="1"/>
          </p:cNvSpPr>
          <p:nvPr/>
        </p:nvSpPr>
        <p:spPr bwMode="auto">
          <a:xfrm>
            <a:off x="304800" y="5105400"/>
            <a:ext cx="8382000" cy="701675"/>
          </a:xfrm>
          <a:prstGeom prst="rect">
            <a:avLst/>
          </a:prstGeom>
          <a:noFill/>
          <a:ln w="9525">
            <a:noFill/>
            <a:miter lim="800000"/>
            <a:headEnd/>
            <a:tailEnd/>
          </a:ln>
        </p:spPr>
        <p:txBody>
          <a:bodyPr>
            <a:spAutoFit/>
          </a:bodyPr>
          <a:lstStyle/>
          <a:p>
            <a:pPr>
              <a:spcBef>
                <a:spcPct val="50000"/>
              </a:spcBef>
            </a:pPr>
            <a:r>
              <a:rPr lang="en-US" sz="2000">
                <a:latin typeface="Futura Book"/>
              </a:rPr>
              <a:t>Because double lines help children develop an innate sense of letter size and placement. Double lines make all lines easy!</a:t>
            </a:r>
          </a:p>
        </p:txBody>
      </p:sp>
      <p:pic>
        <p:nvPicPr>
          <p:cNvPr id="92166" name="Picture 14" descr="Mid &amp; Base Line_print"/>
          <p:cNvPicPr>
            <a:picLocks noChangeAspect="1" noChangeArrowheads="1"/>
          </p:cNvPicPr>
          <p:nvPr/>
        </p:nvPicPr>
        <p:blipFill>
          <a:blip r:embed="rId3" cstate="print"/>
          <a:srcRect/>
          <a:stretch>
            <a:fillRect/>
          </a:stretch>
        </p:blipFill>
        <p:spPr bwMode="auto">
          <a:xfrm>
            <a:off x="76200" y="1295400"/>
            <a:ext cx="8991600" cy="3278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Double Line INFO"/>
          <p:cNvPicPr>
            <a:picLocks noChangeAspect="1" noChangeArrowheads="1"/>
          </p:cNvPicPr>
          <p:nvPr/>
        </p:nvPicPr>
        <p:blipFill>
          <a:blip r:embed="rId3" cstate="print"/>
          <a:srcRect t="4210" b="47673"/>
          <a:stretch>
            <a:fillRect/>
          </a:stretch>
        </p:blipFill>
        <p:spPr bwMode="auto">
          <a:xfrm>
            <a:off x="1752600" y="762000"/>
            <a:ext cx="6477000" cy="5757863"/>
          </a:xfrm>
          <a:prstGeom prst="rect">
            <a:avLst/>
          </a:prstGeom>
          <a:noFill/>
          <a:ln w="9525">
            <a:noFill/>
            <a:miter lim="800000"/>
            <a:headEnd/>
            <a:tailEnd/>
          </a:ln>
        </p:spPr>
      </p:pic>
      <p:pic>
        <p:nvPicPr>
          <p:cNvPr id="93187" name="Picture 3" descr="blue round bar"/>
          <p:cNvPicPr>
            <a:picLocks noChangeAspect="1" noChangeArrowheads="1"/>
          </p:cNvPicPr>
          <p:nvPr/>
        </p:nvPicPr>
        <p:blipFill>
          <a:blip r:embed="rId4" cstate="print"/>
          <a:srcRect/>
          <a:stretch>
            <a:fillRect/>
          </a:stretch>
        </p:blipFill>
        <p:spPr bwMode="auto">
          <a:xfrm>
            <a:off x="1905000" y="152400"/>
            <a:ext cx="5410200" cy="609600"/>
          </a:xfrm>
          <a:prstGeom prst="rect">
            <a:avLst/>
          </a:prstGeom>
          <a:noFill/>
          <a:ln w="9525">
            <a:noFill/>
            <a:miter lim="800000"/>
            <a:headEnd/>
            <a:tailEnd/>
          </a:ln>
        </p:spPr>
      </p:pic>
      <p:sp>
        <p:nvSpPr>
          <p:cNvPr id="93188" name="Text Box 4"/>
          <p:cNvSpPr txBox="1">
            <a:spLocks noChangeArrowheads="1"/>
          </p:cNvSpPr>
          <p:nvPr/>
        </p:nvSpPr>
        <p:spPr bwMode="auto">
          <a:xfrm>
            <a:off x="2819400" y="228600"/>
            <a:ext cx="5257800" cy="457200"/>
          </a:xfrm>
          <a:prstGeom prst="rect">
            <a:avLst/>
          </a:prstGeom>
          <a:noFill/>
          <a:ln w="9525">
            <a:noFill/>
            <a:miter lim="800000"/>
            <a:headEnd/>
            <a:tailEnd/>
          </a:ln>
        </p:spPr>
        <p:txBody>
          <a:bodyPr>
            <a:spAutoFit/>
          </a:bodyPr>
          <a:lstStyle/>
          <a:p>
            <a:pPr>
              <a:spcBef>
                <a:spcPct val="50000"/>
              </a:spcBef>
            </a:pPr>
            <a:r>
              <a:rPr lang="en-US" sz="2400" b="1">
                <a:latin typeface="VAG Rounded 30"/>
              </a:rPr>
              <a:t>Why Double Lines Work</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3"/>
          <p:cNvSpPr>
            <a:spLocks noGrp="1"/>
          </p:cNvSpPr>
          <p:nvPr>
            <p:ph type="title"/>
          </p:nvPr>
        </p:nvSpPr>
        <p:spPr/>
        <p:txBody>
          <a:bodyPr/>
          <a:lstStyle/>
          <a:p>
            <a:r>
              <a:rPr lang="en-US" smtClean="0"/>
              <a:t>Placement  </a:t>
            </a:r>
          </a:p>
        </p:txBody>
      </p:sp>
      <p:sp>
        <p:nvSpPr>
          <p:cNvPr id="20483" name="Rectangle 4"/>
          <p:cNvSpPr>
            <a:spLocks noChangeArrowheads="1"/>
          </p:cNvSpPr>
          <p:nvPr/>
        </p:nvSpPr>
        <p:spPr bwMode="auto">
          <a:xfrm>
            <a:off x="304800" y="1752600"/>
            <a:ext cx="5105400" cy="4094163"/>
          </a:xfrm>
          <a:prstGeom prst="rect">
            <a:avLst/>
          </a:prstGeom>
          <a:noFill/>
          <a:ln w="9525">
            <a:noFill/>
            <a:miter lim="800000"/>
            <a:headEnd/>
            <a:tailEnd/>
          </a:ln>
        </p:spPr>
        <p:txBody>
          <a:bodyPr>
            <a:spAutoFit/>
          </a:bodyPr>
          <a:lstStyle/>
          <a:p>
            <a:r>
              <a:rPr lang="en-US" sz="2000"/>
              <a:t>10. A letter/number (or part) that should be on the baseline but is outside the gray area (more than 1/16” above or below the line) is a placement error. </a:t>
            </a:r>
          </a:p>
          <a:p>
            <a:r>
              <a:rPr lang="en-US" sz="2000"/>
              <a:t>	a. Letter/number parts that should 	be on the line but are above the 	gray area </a:t>
            </a:r>
          </a:p>
          <a:p>
            <a:r>
              <a:rPr lang="en-US" sz="2000"/>
              <a:t>	b. Letter/number parts that should 	be on the line but are below the 	gray area </a:t>
            </a:r>
          </a:p>
          <a:p>
            <a:r>
              <a:rPr lang="en-US" sz="2000"/>
              <a:t>Note: Measure questionable placement. Line up the 2nd Grade Placement Tool with the writing line (not the letter). </a:t>
            </a:r>
          </a:p>
        </p:txBody>
      </p:sp>
      <p:pic>
        <p:nvPicPr>
          <p:cNvPr id="20484" name="Picture 2"/>
          <p:cNvPicPr>
            <a:picLocks noChangeAspect="1" noChangeArrowheads="1"/>
          </p:cNvPicPr>
          <p:nvPr/>
        </p:nvPicPr>
        <p:blipFill>
          <a:blip r:embed="rId2" cstate="print"/>
          <a:srcRect/>
          <a:stretch>
            <a:fillRect/>
          </a:stretch>
        </p:blipFill>
        <p:spPr bwMode="auto">
          <a:xfrm>
            <a:off x="6400800" y="685800"/>
            <a:ext cx="2286000" cy="1692275"/>
          </a:xfrm>
          <a:prstGeom prst="rect">
            <a:avLst/>
          </a:prstGeom>
          <a:noFill/>
          <a:ln w="9525">
            <a:noFill/>
            <a:miter lim="800000"/>
            <a:headEnd/>
            <a:tailEnd/>
          </a:ln>
        </p:spPr>
      </p:pic>
      <p:pic>
        <p:nvPicPr>
          <p:cNvPr id="20485" name="Picture 3"/>
          <p:cNvPicPr>
            <a:picLocks noChangeAspect="1" noChangeArrowheads="1"/>
          </p:cNvPicPr>
          <p:nvPr/>
        </p:nvPicPr>
        <p:blipFill>
          <a:blip r:embed="rId3" cstate="print"/>
          <a:srcRect/>
          <a:stretch>
            <a:fillRect/>
          </a:stretch>
        </p:blipFill>
        <p:spPr bwMode="auto">
          <a:xfrm>
            <a:off x="5638800" y="2590800"/>
            <a:ext cx="2924175" cy="4019550"/>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r>
              <a:rPr lang="en-US" smtClean="0"/>
              <a:t>the b d reversal issue </a:t>
            </a:r>
          </a:p>
        </p:txBody>
      </p:sp>
      <p:sp>
        <p:nvSpPr>
          <p:cNvPr id="94211" name="Content Placeholder 3"/>
          <p:cNvSpPr>
            <a:spLocks noGrp="1"/>
          </p:cNvSpPr>
          <p:nvPr>
            <p:ph sz="quarter" idx="2"/>
          </p:nvPr>
        </p:nvSpPr>
        <p:spPr/>
        <p:txBody>
          <a:bodyPr/>
          <a:lstStyle/>
          <a:p>
            <a:pPr algn="ctr">
              <a:buFont typeface="Wingdings" pitchFamily="2" charset="2"/>
              <a:buNone/>
            </a:pPr>
            <a:r>
              <a:rPr lang="en-US" sz="23900" smtClean="0"/>
              <a:t>b</a:t>
            </a:r>
          </a:p>
        </p:txBody>
      </p:sp>
      <p:sp>
        <p:nvSpPr>
          <p:cNvPr id="94212" name="Content Placeholder 5"/>
          <p:cNvSpPr>
            <a:spLocks noGrp="1"/>
          </p:cNvSpPr>
          <p:nvPr>
            <p:ph sz="quarter" idx="4"/>
          </p:nvPr>
        </p:nvSpPr>
        <p:spPr/>
        <p:txBody>
          <a:bodyPr/>
          <a:lstStyle/>
          <a:p>
            <a:pPr algn="ctr">
              <a:buFont typeface="Wingdings" pitchFamily="2" charset="2"/>
              <a:buNone/>
            </a:pPr>
            <a:r>
              <a:rPr lang="en-US" sz="23900" smtClean="0"/>
              <a:t>d</a:t>
            </a:r>
          </a:p>
        </p:txBody>
      </p:sp>
      <p:sp>
        <p:nvSpPr>
          <p:cNvPr id="94213" name="Text Placeholder 2"/>
          <p:cNvSpPr>
            <a:spLocks noGrp="1"/>
          </p:cNvSpPr>
          <p:nvPr>
            <p:ph type="body" sz="quarter" idx="1"/>
          </p:nvPr>
        </p:nvSpPr>
        <p:spPr>
          <a:xfrm>
            <a:off x="609600" y="1752600"/>
            <a:ext cx="3886200" cy="639763"/>
          </a:xfrm>
        </p:spPr>
        <p:txBody>
          <a:bodyPr/>
          <a:lstStyle/>
          <a:p>
            <a:r>
              <a:rPr lang="en-US" smtClean="0"/>
              <a:t>b</a:t>
            </a:r>
          </a:p>
        </p:txBody>
      </p:sp>
      <p:sp>
        <p:nvSpPr>
          <p:cNvPr id="5" name="Text Placeholder 4"/>
          <p:cNvSpPr>
            <a:spLocks noGrp="1"/>
          </p:cNvSpPr>
          <p:nvPr>
            <p:ph type="body" sz="quarter" idx="3"/>
          </p:nvPr>
        </p:nvSpPr>
        <p:spPr>
          <a:xfrm>
            <a:off x="4800600" y="1752600"/>
            <a:ext cx="3886200" cy="639763"/>
          </a:xfrm>
        </p:spPr>
        <p:txBody>
          <a:bodyPr/>
          <a:lstStyle/>
          <a:p>
            <a:pPr>
              <a:defRPr/>
            </a:pPr>
            <a:r>
              <a:rPr lang="en-US" dirty="0" smtClean="0"/>
              <a:t>d</a:t>
            </a:r>
            <a:endParaRPr lang="en-US" dirty="0"/>
          </a:p>
        </p:txBody>
      </p:sp>
      <p:cxnSp>
        <p:nvCxnSpPr>
          <p:cNvPr id="8" name="Straight Connector 7"/>
          <p:cNvCxnSpPr/>
          <p:nvPr/>
        </p:nvCxnSpPr>
        <p:spPr>
          <a:xfrm>
            <a:off x="762000" y="4114800"/>
            <a:ext cx="7391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838200" y="5334000"/>
            <a:ext cx="7391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1752600" y="3200400"/>
            <a:ext cx="6096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Oval 10"/>
          <p:cNvSpPr/>
          <p:nvPr/>
        </p:nvSpPr>
        <p:spPr>
          <a:xfrm>
            <a:off x="6858000" y="4191000"/>
            <a:ext cx="6096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6"/>
          <p:cNvSpPr>
            <a:spLocks noGrp="1"/>
          </p:cNvSpPr>
          <p:nvPr>
            <p:ph type="title"/>
          </p:nvPr>
        </p:nvSpPr>
        <p:spPr/>
        <p:txBody>
          <a:bodyPr/>
          <a:lstStyle/>
          <a:p>
            <a:r>
              <a:rPr lang="en-US" smtClean="0"/>
              <a:t>Instruction time on the 30 min lesson</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a:xfrm>
            <a:off x="612775" y="228600"/>
            <a:ext cx="8153400" cy="990600"/>
          </a:xfrm>
        </p:spPr>
        <p:txBody>
          <a:bodyPr/>
          <a:lstStyle/>
          <a:p>
            <a:r>
              <a:rPr lang="en-US" smtClean="0"/>
              <a:t>30 Minute Lesson Plan </a:t>
            </a:r>
          </a:p>
        </p:txBody>
      </p:sp>
      <p:pic>
        <p:nvPicPr>
          <p:cNvPr id="96259" name="Picture 2"/>
          <p:cNvPicPr>
            <a:picLocks noChangeAspect="1" noChangeArrowheads="1"/>
          </p:cNvPicPr>
          <p:nvPr/>
        </p:nvPicPr>
        <p:blipFill>
          <a:blip r:embed="rId2" cstate="print"/>
          <a:srcRect/>
          <a:stretch>
            <a:fillRect/>
          </a:stretch>
        </p:blipFill>
        <p:spPr bwMode="auto">
          <a:xfrm>
            <a:off x="457200" y="1276350"/>
            <a:ext cx="4029075" cy="5581650"/>
          </a:xfrm>
          <a:prstGeom prst="rect">
            <a:avLst/>
          </a:prstGeom>
          <a:noFill/>
          <a:ln w="9525">
            <a:noFill/>
            <a:miter lim="800000"/>
            <a:headEnd/>
            <a:tailEnd/>
          </a:ln>
        </p:spPr>
      </p:pic>
      <p:sp>
        <p:nvSpPr>
          <p:cNvPr id="4" name="Line Callout 1 3"/>
          <p:cNvSpPr/>
          <p:nvPr/>
        </p:nvSpPr>
        <p:spPr>
          <a:xfrm>
            <a:off x="5791200" y="2590800"/>
            <a:ext cx="2057400" cy="2209800"/>
          </a:xfrm>
          <a:prstGeom prst="borderCallout1">
            <a:avLst>
              <a:gd name="adj1" fmla="val 18750"/>
              <a:gd name="adj2" fmla="val -8333"/>
              <a:gd name="adj3" fmla="val -11638"/>
              <a:gd name="adj4" fmla="val -22159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5-10 minutes of instruction per day is typically adequate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3"/>
          <p:cNvSpPr>
            <a:spLocks noGrp="1"/>
          </p:cNvSpPr>
          <p:nvPr>
            <p:ph type="title"/>
          </p:nvPr>
        </p:nvSpPr>
        <p:spPr/>
        <p:txBody>
          <a:bodyPr/>
          <a:lstStyle/>
          <a:p>
            <a:r>
              <a:rPr lang="en-US" smtClean="0"/>
              <a:t>Sentence   </a:t>
            </a:r>
          </a:p>
        </p:txBody>
      </p:sp>
      <p:sp>
        <p:nvSpPr>
          <p:cNvPr id="21507" name="Rectangle 4"/>
          <p:cNvSpPr>
            <a:spLocks noChangeArrowheads="1"/>
          </p:cNvSpPr>
          <p:nvPr/>
        </p:nvSpPr>
        <p:spPr bwMode="auto">
          <a:xfrm>
            <a:off x="304800" y="1752600"/>
            <a:ext cx="5105400" cy="3170238"/>
          </a:xfrm>
          <a:prstGeom prst="rect">
            <a:avLst/>
          </a:prstGeom>
          <a:noFill/>
          <a:ln w="9525">
            <a:noFill/>
            <a:miter lim="800000"/>
            <a:headEnd/>
            <a:tailEnd/>
          </a:ln>
        </p:spPr>
        <p:txBody>
          <a:bodyPr>
            <a:spAutoFit/>
          </a:bodyPr>
          <a:lstStyle/>
          <a:p>
            <a:r>
              <a:rPr lang="en-US" sz="2000"/>
              <a:t>11. Not using a capital to begin is a sentence error. </a:t>
            </a:r>
          </a:p>
          <a:p>
            <a:r>
              <a:rPr lang="en-US" sz="2000"/>
              <a:t>12. Mixing capital and lowercase letters is a sentence error. </a:t>
            </a:r>
          </a:p>
          <a:p>
            <a:r>
              <a:rPr lang="en-US" sz="2000"/>
              <a:t>13. Putting too much space between letters in a word (w r o n g) is a sentence error. </a:t>
            </a:r>
          </a:p>
          <a:p>
            <a:r>
              <a:rPr lang="en-US" sz="2000"/>
              <a:t>14. Putting words too close is a sentence error. </a:t>
            </a:r>
          </a:p>
          <a:p>
            <a:r>
              <a:rPr lang="en-US" sz="2000"/>
              <a:t>15. Forgetting ending punctuation is a sentence error. </a:t>
            </a:r>
          </a:p>
        </p:txBody>
      </p:sp>
      <p:pic>
        <p:nvPicPr>
          <p:cNvPr id="21508" name="Picture 2"/>
          <p:cNvPicPr>
            <a:picLocks noChangeAspect="1" noChangeArrowheads="1"/>
          </p:cNvPicPr>
          <p:nvPr/>
        </p:nvPicPr>
        <p:blipFill>
          <a:blip r:embed="rId2" cstate="print"/>
          <a:srcRect/>
          <a:stretch>
            <a:fillRect/>
          </a:stretch>
        </p:blipFill>
        <p:spPr bwMode="auto">
          <a:xfrm>
            <a:off x="5486400" y="1752600"/>
            <a:ext cx="3657600" cy="4670425"/>
          </a:xfrm>
          <a:prstGeom prst="rect">
            <a:avLst/>
          </a:prstGeom>
          <a:noFill/>
          <a:ln w="9525">
            <a:noFill/>
            <a:miter lim="800000"/>
            <a:headEnd/>
            <a:tailEnd/>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Specialized instruction in Written Expression: The challenges of Learning to Write &amp;quot;&quot;/&gt;&lt;property id=&quot;20307&quot; value=&quot;256&quot;/&gt;&lt;/object&gt;&lt;object type=&quot;3&quot; unique_id=&quot;10509&quot;&gt;&lt;property id=&quot;20148&quot; value=&quot;5&quot;/&gt;&lt;property id=&quot;20300&quot; value=&quot;Slide 3 - &amp;quot;Objectives&amp;quot;&quot;/&gt;&lt;property id=&quot;20307&quot; value=&quot;270&quot;/&gt;&lt;/object&gt;&lt;object type=&quot;3&quot; unique_id=&quot;10526&quot;&gt;&lt;property id=&quot;20148&quot; value=&quot;5&quot;/&gt;&lt;property id=&quot;20300&quot; value=&quot;Slide 15 - &amp;quot;Why Writing is so difficult!&amp;quot;&quot;/&gt;&lt;property id=&quot;20307&quot; value=&quot;290&quot;/&gt;&lt;/object&gt;&lt;object type=&quot;3&quot; unique_id=&quot;10530&quot;&gt;&lt;property id=&quot;20148&quot; value=&quot;5&quot;/&gt;&lt;property id=&quot;20300&quot; value=&quot;Slide 16 - &amp;quot;Assessment for Writing &amp;quot;&quot;/&gt;&lt;property id=&quot;20307&quot; value=&quot;294&quot;/&gt;&lt;/object&gt;&lt;object type=&quot;3&quot; unique_id=&quot;10746&quot;&gt;&lt;property id=&quot;20148&quot; value=&quot;5&quot;/&gt;&lt;property id=&quot;20300&quot; value=&quot;Slide 18 - &amp;quot;Assessment for Writing &amp;quot;&quot;/&gt;&lt;property id=&quot;20307&quot; value=&quot;296&quot;/&gt;&lt;/object&gt;&lt;object type=&quot;3&quot; unique_id=&quot;10748&quot;&gt;&lt;property id=&quot;20148&quot; value=&quot;5&quot;/&gt;&lt;property id=&quot;20300&quot; value=&quot;Slide 20 - &amp;quot;Assessment for Writing &amp;quot;&quot;/&gt;&lt;property id=&quot;20307&quot; value=&quot;298&quot;/&gt;&lt;/object&gt;&lt;object type=&quot;3&quot; unique_id=&quot;66486&quot;&gt;&lt;property id=&quot;20148&quot; value=&quot;5&quot;/&gt;&lt;property id=&quot;20300&quot; value=&quot;Slide 82 - &amp;quot;30 Minute Lesson Plan &amp;quot;&quot;/&gt;&lt;property id=&quot;20307&quot; value=&quot;336&quot;/&gt;&lt;/object&gt;&lt;object type=&quot;3&quot; unique_id=&quot;69810&quot;&gt;&lt;property id=&quot;20148&quot; value=&quot;5&quot;/&gt;&lt;property id=&quot;20300&quot; value=&quot;Slide 4 - &amp;quot;Scoring the HWT Handwriting Screener &amp;quot;&quot;/&gt;&lt;property id=&quot;20307&quot; value=&quot;337&quot;/&gt;&lt;/object&gt;&lt;object type=&quot;3&quot; unique_id=&quot;69811&quot;&gt;&lt;property id=&quot;20148&quot; value=&quot;5&quot;/&gt;&lt;property id=&quot;20300&quot; value=&quot;Slide 5 - &amp;quot;Memory &amp;quot;&quot;/&gt;&lt;property id=&quot;20307&quot; value=&quot;338&quot;/&gt;&lt;/object&gt;&lt;object type=&quot;3&quot; unique_id=&quot;69812&quot;&gt;&lt;property id=&quot;20148&quot; value=&quot;5&quot;/&gt;&lt;property id=&quot;20300&quot; value=&quot;Slide 6 - &amp;quot;Memory &amp;quot;&quot;/&gt;&lt;property id=&quot;20307&quot; value=&quot;339&quot;/&gt;&lt;/object&gt;&lt;object type=&quot;3&quot; unique_id=&quot;69813&quot;&gt;&lt;property id=&quot;20148&quot; value=&quot;5&quot;/&gt;&lt;property id=&quot;20300&quot; value=&quot;Slide 7 - &amp;quot;Orientation  &amp;quot;&quot;/&gt;&lt;property id=&quot;20307&quot; value=&quot;340&quot;/&gt;&lt;/object&gt;&lt;object type=&quot;3&quot; unique_id=&quot;69814&quot;&gt;&lt;property id=&quot;20148&quot; value=&quot;5&quot;/&gt;&lt;property id=&quot;20300&quot; value=&quot;Slide 8 - &amp;quot;Placement  &amp;quot;&quot;/&gt;&lt;property id=&quot;20307&quot; value=&quot;341&quot;/&gt;&lt;/object&gt;&lt;object type=&quot;3&quot; unique_id=&quot;69815&quot;&gt;&lt;property id=&quot;20148&quot; value=&quot;5&quot;/&gt;&lt;property id=&quot;20300&quot; value=&quot;Slide 9 - &amp;quot;Sentence   &amp;quot;&quot;/&gt;&lt;property id=&quot;20307&quot; value=&quot;342&quot;/&gt;&lt;/object&gt;&lt;object type=&quot;3&quot; unique_id=&quot;69816&quot;&gt;&lt;property id=&quot;20148&quot; value=&quot;5&quot;/&gt;&lt;property id=&quot;20300&quot; value=&quot;Slide 10 - &amp;quot;Name    &amp;quot;&quot;/&gt;&lt;property id=&quot;20307&quot; value=&quot;343&quot;/&gt;&lt;/object&gt;&lt;object type=&quot;3&quot; unique_id=&quot;69817&quot;&gt;&lt;property id=&quot;20148&quot; value=&quot;5&quot;/&gt;&lt;property id=&quot;20300&quot; value=&quot;Slide 11 - &amp;quot;Other Concerns     &amp;quot;&quot;/&gt;&lt;property id=&quot;20307&quot; value=&quot;344&quot;/&gt;&lt;/object&gt;&lt;object type=&quot;3&quot; unique_id=&quot;69818&quot;&gt;&lt;property id=&quot;20148&quot; value=&quot;5&quot;/&gt;&lt;property id=&quot;20300&quot; value=&quot;Slide 12 - &amp;quot;On-line Scoring System &amp;quot;&quot;/&gt;&lt;property id=&quot;20307&quot; value=&quot;345&quot;/&gt;&lt;/object&gt;&lt;object type=&quot;3&quot; unique_id=&quot;69819&quot;&gt;&lt;property id=&quot;20148&quot; value=&quot;5&quot;/&gt;&lt;property id=&quot;20300&quot; value=&quot;Slide 13 - &amp;quot;Report &amp;quot;&quot;/&gt;&lt;property id=&quot;20307&quot; value=&quot;346&quot;/&gt;&lt;/object&gt;&lt;object type=&quot;3&quot; unique_id=&quot;69820&quot;&gt;&lt;property id=&quot;20148&quot; value=&quot;5&quot;/&gt;&lt;property id=&quot;20300&quot; value=&quot;Slide 14 - &amp;quot;Interpreting the Diagnostic Assessment &amp;quot;&quot;/&gt;&lt;property id=&quot;20307&quot; value=&quot;347&quot;/&gt;&lt;/object&gt;&lt;object type=&quot;3&quot; unique_id=&quot;69821&quot;&gt;&lt;property id=&quot;20148&quot; value=&quot;5&quot;/&gt;&lt;property id=&quot;20300&quot; value=&quot;Slide 17 - &amp;quot;Basic Writing Battery &amp;quot;&quot;/&gt;&lt;property id=&quot;20307&quot; value=&quot;348&quot;/&gt;&lt;/object&gt;&lt;object type=&quot;3&quot; unique_id=&quot;69822&quot;&gt;&lt;property id=&quot;20148&quot; value=&quot;5&quot;/&gt;&lt;property id=&quot;20300&quot; value=&quot;Slide 19 - &amp;quot;Interpreting Handwriting BOE &amp;quot;&quot;/&gt;&lt;property id=&quot;20307&quot; value=&quot;353&quot;/&gt;&lt;/object&gt;&lt;object type=&quot;3&quot; unique_id=&quot;69823&quot;&gt;&lt;property id=&quot;20148&quot; value=&quot;5&quot;/&gt;&lt;property id=&quot;20300&quot; value=&quot;Slide 21 - &amp;quot;HWT Report &amp;quot;&quot;/&gt;&lt;property id=&quot;20307&quot; value=&quot;349&quot;/&gt;&lt;/object&gt;&lt;object type=&quot;3&quot; unique_id=&quot;69824&quot;&gt;&lt;property id=&quot;20148&quot; value=&quot;5&quot;/&gt;&lt;property id=&quot;20300&quot; value=&quot;Slide 22 - &amp;quot;Assessment for Writing &amp;quot;&quot;/&gt;&lt;property id=&quot;20307&quot; value=&quot;350&quot;/&gt;&lt;/object&gt;&lt;object type=&quot;3&quot; unique_id=&quot;69825&quot;&gt;&lt;property id=&quot;20148&quot; value=&quot;5&quot;/&gt;&lt;property id=&quot;20300&quot; value=&quot;Slide 23 - &amp;quot;HWT Report &amp;quot;&quot;/&gt;&lt;property id=&quot;20307&quot; value=&quot;351&quot;/&gt;&lt;/object&gt;&lt;object type=&quot;3&quot; unique_id=&quot;69826&quot;&gt;&lt;property id=&quot;20148&quot; value=&quot;5&quot;/&gt;&lt;property id=&quot;20300&quot; value=&quot;Slide 24 - &amp;quot;Assessment for Writing &amp;quot;&quot;/&gt;&lt;property id=&quot;20307&quot; value=&quot;352&quot;/&gt;&lt;/object&gt;&lt;object type=&quot;3&quot; unique_id=&quot;69827&quot;&gt;&lt;property id=&quot;20148&quot; value=&quot;5&quot;/&gt;&lt;property id=&quot;20300&quot; value=&quot;Slide 25 - &amp;quot;Interpreting Spelling &amp;quot;&quot;/&gt;&lt;property id=&quot;20307&quot; value=&quot;354&quot;/&gt;&lt;/object&gt;&lt;object type=&quot;3&quot; unique_id=&quot;69828&quot;&gt;&lt;property id=&quot;20148&quot; value=&quot;5&quot;/&gt;&lt;property id=&quot;20300&quot; value=&quot;Slide 26 - &amp;quot;Assessment for Writing &amp;quot;&quot;/&gt;&lt;property id=&quot;20307&quot; value=&quot;355&quot;/&gt;&lt;/object&gt;&lt;object type=&quot;3&quot; unique_id=&quot;69829&quot;&gt;&lt;property id=&quot;20148&quot; value=&quot;5&quot;/&gt;&lt;property id=&quot;20300&quot; value=&quot;Slide 27 - &amp;quot;WtW &amp;quot;&quot;/&gt;&lt;property id=&quot;20307&quot; value=&quot;356&quot;/&gt;&lt;/object&gt;&lt;object type=&quot;3&quot; unique_id=&quot;69830&quot;&gt;&lt;property id=&quot;20148&quot; value=&quot;5&quot;/&gt;&lt;property id=&quot;20300&quot; value=&quot;Slide 28 - &amp;quot;Grading a Spelling Inventory Practice &amp;quot;&quot;/&gt;&lt;property id=&quot;20307&quot; value=&quot;358&quot;/&gt;&lt;/object&gt;&lt;object type=&quot;3&quot; unique_id=&quot;69831&quot;&gt;&lt;property id=&quot;20148&quot; value=&quot;5&quot;/&gt;&lt;property id=&quot;20300&quot; value=&quot;Slide 29 - &amp;quot;Grading a Spelling Inventory &amp;quot;&quot;/&gt;&lt;property id=&quot;20307&quot; value=&quot;357&quot;/&gt;&lt;/object&gt;&lt;object type=&quot;3&quot; unique_id=&quot;69832&quot;&gt;&lt;property id=&quot;20148&quot; value=&quot;5&quot;/&gt;&lt;property id=&quot;20300&quot; value=&quot;Slide 30 - &amp;quot;Core Phonics &amp;quot;&quot;/&gt;&lt;property id=&quot;20307&quot; value=&quot;359&quot;/&gt;&lt;/object&gt;&lt;object type=&quot;3&quot; unique_id=&quot;69833&quot;&gt;&lt;property id=&quot;20148&quot; value=&quot;5&quot;/&gt;&lt;property id=&quot;20300&quot; value=&quot;Slide 31 - &amp;quot;Assessment for Writing &amp;quot;&quot;/&gt;&lt;property id=&quot;20307&quot; value=&quot;360&quot;/&gt;&lt;/object&gt;&lt;object type=&quot;3&quot; unique_id=&quot;69834&quot;&gt;&lt;property id=&quot;20148&quot; value=&quot;5&quot;/&gt;&lt;property id=&quot;20300&quot; value=&quot;Slide 32 - &amp;quot;Interpreting Grammar BOE&amp;quot;&quot;/&gt;&lt;property id=&quot;20307&quot; value=&quot;361&quot;/&gt;&lt;/object&gt;&lt;object type=&quot;3&quot; unique_id=&quot;69835&quot;&gt;&lt;property id=&quot;20148&quot; value=&quot;5&quot;/&gt;&lt;property id=&quot;20300&quot; value=&quot;Slide 33 - &amp;quot;Assessment for Writing &amp;quot;&quot;/&gt;&lt;property id=&quot;20307&quot; value=&quot;362&quot;/&gt;&lt;/object&gt;&lt;object type=&quot;3&quot; unique_id=&quot;69836&quot;&gt;&lt;property id=&quot;20148&quot; value=&quot;5&quot;/&gt;&lt;property id=&quot;20300&quot; value=&quot;Slide 34 - &amp;quot;TMG&amp;quot;&quot;/&gt;&lt;property id=&quot;20307&quot; value=&quot;363&quot;/&gt;&lt;/object&gt;&lt;object type=&quot;3&quot; unique_id=&quot;69837&quot;&gt;&lt;property id=&quot;20148&quot; value=&quot;5&quot;/&gt;&lt;property id=&quot;20300&quot; value=&quot;Slide 35 - &amp;quot;TMG &amp;quot;&quot;/&gt;&lt;property id=&quot;20307&quot; value=&quot;364&quot;/&gt;&lt;/object&gt;&lt;object type=&quot;3&quot; unique_id=&quot;69838&quot;&gt;&lt;property id=&quot;20148&quot; value=&quot;5&quot;/&gt;&lt;property id=&quot;20300&quot; value=&quot;Slide 36 - &amp;quot;Determining the Correct Writing Sequence (CWS)&amp;quot;&quot;/&gt;&lt;property id=&quot;20307&quot; value=&quot;366&quot;/&gt;&lt;/object&gt;&lt;object type=&quot;3&quot; unique_id=&quot;69839&quot;&gt;&lt;property id=&quot;20148&quot; value=&quot;5&quot;/&gt;&lt;property id=&quot;20300&quot; value=&quot;Slide 37 - &amp;quot;Rules for Scoring&amp;#x0D;&amp;#x0A;See Handout for Details&amp;quot;&quot;/&gt;&lt;property id=&quot;20307&quot; value=&quot;367&quot;/&gt;&lt;/object&gt;&lt;object type=&quot;3&quot; unique_id=&quot;69840&quot;&gt;&lt;property id=&quot;20148&quot; value=&quot;5&quot;/&gt;&lt;property id=&quot;20300&quot; value=&quot;Slide 38 - &amp;quot;Rules for Scoring&amp;#x0D;&amp;#x0A;See Handout for Details&amp;quot;&quot;/&gt;&lt;property id=&quot;20307&quot; value=&quot;368&quot;/&gt;&lt;/object&gt;&lt;object type=&quot;3&quot; unique_id=&quot;69841&quot;&gt;&lt;property id=&quot;20148&quot; value=&quot;5&quot;/&gt;&lt;property id=&quot;20300&quot; value=&quot;Slide 39 - &amp;quot;Rules for Scoring&amp;#x0D;&amp;#x0A;See Handout for Details&amp;quot;&quot;/&gt;&lt;property id=&quot;20307&quot; value=&quot;369&quot;/&gt;&lt;/object&gt;&lt;object type=&quot;3&quot; unique_id=&quot;69842&quot;&gt;&lt;property id=&quot;20148&quot; value=&quot;5&quot;/&gt;&lt;property id=&quot;20300&quot; value=&quot;Slide 40 - &amp;quot;Rules for Scoring&amp;#x0D;&amp;#x0A;See Handout for Details&amp;quot;&quot;/&gt;&lt;property id=&quot;20307&quot; value=&quot;370&quot;/&gt;&lt;/object&gt;&lt;object type=&quot;3&quot; unique_id=&quot;69843&quot;&gt;&lt;property id=&quot;20148&quot; value=&quot;5&quot;/&gt;&lt;property id=&quot;20300&quot; value=&quot;Slide 41 - &amp;quot;Rules for Scoring&amp;#x0D;&amp;#x0A;See Handout for Details&amp;quot;&quot;/&gt;&lt;property id=&quot;20307&quot; value=&quot;371&quot;/&gt;&lt;/object&gt;&lt;object type=&quot;3&quot; unique_id=&quot;69844&quot;&gt;&lt;property id=&quot;20148&quot; value=&quot;5&quot;/&gt;&lt;property id=&quot;20300&quot; value=&quot;Slide 42 - &amp;quot;Rules for Scoring&amp;#x0D;&amp;#x0A;See Handout for Details&amp;quot;&quot;/&gt;&lt;property id=&quot;20307&quot; value=&quot;372&quot;/&gt;&lt;/object&gt;&lt;object type=&quot;3&quot; unique_id=&quot;69845&quot;&gt;&lt;property id=&quot;20148&quot; value=&quot;5&quot;/&gt;&lt;property id=&quot;20300&quot; value=&quot;Slide 43 - &amp;quot;Rules for Scoring&amp;#x0D;&amp;#x0A;See Handout for Details&amp;quot;&quot;/&gt;&lt;property id=&quot;20307&quot; value=&quot;373&quot;/&gt;&lt;/object&gt;&lt;object type=&quot;3&quot; unique_id=&quot;69846&quot;&gt;&lt;property id=&quot;20148&quot; value=&quot;5&quot;/&gt;&lt;property id=&quot;20300&quot; value=&quot;Slide 44 - &amp;quot;Correct Writing Sequence &amp;quot;&quot;/&gt;&lt;property id=&quot;20307&quot; value=&quot;374&quot;/&gt;&lt;/object&gt;&lt;object type=&quot;3&quot; unique_id=&quot;69847&quot;&gt;&lt;property id=&quot;20148&quot; value=&quot;5&quot;/&gt;&lt;property id=&quot;20300&quot; value=&quot;Slide 45 - &amp;quot;Assessment for Writing &amp;quot;&quot;/&gt;&lt;property id=&quot;20307&quot; value=&quot;375&quot;/&gt;&lt;/object&gt;&lt;object type=&quot;3&quot; unique_id=&quot;69848&quot;&gt;&lt;property id=&quot;20148&quot; value=&quot;5&quot;/&gt;&lt;property id=&quot;20300&quot; value=&quot;Slide 46 - &amp;quot;Interpreting Written Composition&amp;quot;&quot;/&gt;&lt;property id=&quot;20307&quot; value=&quot;376&quot;/&gt;&lt;/object&gt;&lt;object type=&quot;3&quot; unique_id=&quot;69849&quot;&gt;&lt;property id=&quot;20148&quot; value=&quot;5&quot;/&gt;&lt;property id=&quot;20300&quot; value=&quot;Slide 47 - &amp;quot;Assessment for Writing &amp;quot;&quot;/&gt;&lt;property id=&quot;20307&quot; value=&quot;377&quot;/&gt;&lt;/object&gt;&lt;object type=&quot;3&quot; unique_id=&quot;69850&quot;&gt;&lt;property id=&quot;20148&quot; value=&quot;5&quot;/&gt;&lt;property id=&quot;20300&quot; value=&quot;Slide 48 - &amp;quot;Writing Rubric &amp;quot;&quot;/&gt;&lt;property id=&quot;20307&quot; value=&quot;378&quot;/&gt;&lt;/object&gt;&lt;object type=&quot;3&quot; unique_id=&quot;69851&quot;&gt;&lt;property id=&quot;20148&quot; value=&quot;5&quot;/&gt;&lt;property id=&quot;20300&quot; value=&quot;Slide 49 - &amp;quot;Assessment for Writing &amp;quot;&quot;/&gt;&lt;property id=&quot;20307&quot; value=&quot;379&quot;/&gt;&lt;/object&gt;&lt;object type=&quot;3&quot; unique_id=&quot;69852&quot;&gt;&lt;property id=&quot;20148&quot; value=&quot;5&quot;/&gt;&lt;property id=&quot;20300&quot; value=&quot;Slide 50 - &amp;quot;Handwriting Basics &amp;quot;&quot;/&gt;&lt;property id=&quot;20307&quot; value=&quot;380&quot;/&gt;&lt;/object&gt;&lt;object type=&quot;3&quot; unique_id=&quot;69853&quot;&gt;&lt;property id=&quot;20148&quot; value=&quot;5&quot;/&gt;&lt;property id=&quot;20300&quot; value=&quot;Slide 51 - &amp;quot;Research &amp;quot;&quot;/&gt;&lt;property id=&quot;20307&quot; value=&quot;381&quot;/&gt;&lt;/object&gt;&lt;object type=&quot;3&quot; unique_id=&quot;69854&quot;&gt;&lt;property id=&quot;20148&quot; value=&quot;5&quot;/&gt;&lt;property id=&quot;20300&quot; value=&quot;Slide 52 - &amp;quot;Dysgraphia  &amp;quot;&quot;/&gt;&lt;property id=&quot;20307&quot; value=&quot;382&quot;/&gt;&lt;/object&gt;&lt;object type=&quot;3&quot; unique_id=&quot;69855&quot;&gt;&lt;property id=&quot;20148&quot; value=&quot;5&quot;/&gt;&lt;property id=&quot;20300&quot; value=&quot;Slide 53 - &amp;quot;Visual-Spatial Processing &amp;quot;&quot;/&gt;&lt;property id=&quot;20307&quot; value=&quot;384&quot;/&gt;&lt;/object&gt;&lt;object type=&quot;3&quot; unique_id=&quot;69856&quot;&gt;&lt;property id=&quot;20148&quot; value=&quot;5&quot;/&gt;&lt;property id=&quot;20300&quot; value=&quot;Slide 54 - &amp;quot;Motor Planning &amp;quot;&quot;/&gt;&lt;property id=&quot;20307&quot; value=&quot;386&quot;/&gt;&lt;/object&gt;&lt;object type=&quot;3&quot; unique_id=&quot;69857&quot;&gt;&lt;property id=&quot;20148&quot; value=&quot;5&quot;/&gt;&lt;property id=&quot;20300&quot; value=&quot;Slide 55&quot;/&gt;&lt;property id=&quot;20307&quot; value=&quot;387&quot;/&gt;&lt;/object&gt;&lt;object type=&quot;3&quot; unique_id=&quot;69858&quot;&gt;&lt;property id=&quot;20148&quot; value=&quot;5&quot;/&gt;&lt;property id=&quot;20300&quot; value=&quot;Slide 56&quot;/&gt;&lt;property id=&quot;20307&quot; value=&quot;388&quot;/&gt;&lt;/object&gt;&lt;object type=&quot;3&quot; unique_id=&quot;69859&quot;&gt;&lt;property id=&quot;20148&quot; value=&quot;5&quot;/&gt;&lt;property id=&quot;20300&quot; value=&quot;Slide 57 - &amp;quot;Posture and Pencil Grip &amp;quot;&quot;/&gt;&lt;property id=&quot;20307&quot; value=&quot;404&quot;/&gt;&lt;/object&gt;&lt;object type=&quot;3&quot; unique_id=&quot;69860&quot;&gt;&lt;property id=&quot;20148&quot; value=&quot;5&quot;/&gt;&lt;property id=&quot;20300&quot; value=&quot;Slide 58 - &amp;quot;Handwriting Principles &amp;quot;&quot;/&gt;&lt;property id=&quot;20307&quot; value=&quot;399&quot;/&gt;&lt;/object&gt;&lt;object type=&quot;3&quot; unique_id=&quot;69861&quot;&gt;&lt;property id=&quot;20148&quot; value=&quot;5&quot;/&gt;&lt;property id=&quot;20300&quot; value=&quot;Slide 59&quot;/&gt;&lt;property id=&quot;20307&quot; value=&quot;393&quot;/&gt;&lt;/object&gt;&lt;object type=&quot;3&quot; unique_id=&quot;69862&quot;&gt;&lt;property id=&quot;20148&quot; value=&quot;5&quot;/&gt;&lt;property id=&quot;20300&quot; value=&quot;Slide 60 - &amp;quot;Writing Tool Size &amp;quot;&quot;/&gt;&lt;property id=&quot;20307&quot; value=&quot;405&quot;/&gt;&lt;/object&gt;&lt;object type=&quot;3&quot; unique_id=&quot;69863&quot;&gt;&lt;property id=&quot;20148&quot; value=&quot;5&quot;/&gt;&lt;property id=&quot;20300&quot; value=&quot;Slide 61 - &amp;quot;Type of Handwriting System&amp;quot;&quot;/&gt;&lt;property id=&quot;20307&quot; value=&quot;408&quot;/&gt;&lt;/object&gt;&lt;object type=&quot;3&quot; unique_id=&quot;69864&quot;&gt;&lt;property id=&quot;20148&quot; value=&quot;5&quot;/&gt;&lt;property id=&quot;20300&quot; value=&quot;Slide 62 - &amp;quot;Type of handwriting system&amp;quot;&quot;/&gt;&lt;property id=&quot;20307&quot; value=&quot;402&quot;/&gt;&lt;/object&gt;&lt;object type=&quot;3&quot; unique_id=&quot;69865&quot;&gt;&lt;property id=&quot;20148&quot; value=&quot;5&quot;/&gt;&lt;property id=&quot;20300&quot; value=&quot;Slide 63&quot;/&gt;&lt;property id=&quot;20307&quot; value=&quot;398&quot;/&gt;&lt;/object&gt;&lt;object type=&quot;3&quot; unique_id=&quot;69866&quot;&gt;&lt;property id=&quot;20148&quot; value=&quot;5&quot;/&gt;&lt;property id=&quot;20300&quot; value=&quot;Slide 64 - &amp;quot;Scope and Sequence &amp;quot;&quot;/&gt;&lt;property id=&quot;20307&quot; value=&quot;406&quot;/&gt;&lt;/object&gt;&lt;object type=&quot;3&quot; unique_id=&quot;69867&quot;&gt;&lt;property id=&quot;20148&quot; value=&quot;5&quot;/&gt;&lt;property id=&quot;20300&quot; value=&quot;Slide 65 - &amp;quot;Upper Vs Lower Case &amp;quot;&quot;/&gt;&lt;property id=&quot;20307&quot; value=&quot;403&quot;/&gt;&lt;/object&gt;&lt;object type=&quot;3&quot; unique_id=&quot;69868&quot;&gt;&lt;property id=&quot;20148&quot; value=&quot;5&quot;/&gt;&lt;property id=&quot;20300&quot; value=&quot;Slide 66&quot;/&gt;&lt;property id=&quot;20307&quot; value=&quot;390&quot;/&gt;&lt;/object&gt;&lt;object type=&quot;3&quot; unique_id=&quot;69869&quot;&gt;&lt;property id=&quot;20148&quot; value=&quot;5&quot;/&gt;&lt;property id=&quot;20300&quot; value=&quot;Slide 67&quot;/&gt;&lt;property id=&quot;20307&quot; value=&quot;392&quot;/&gt;&lt;/object&gt;&lt;object type=&quot;3&quot; unique_id=&quot;69870&quot;&gt;&lt;property id=&quot;20148&quot; value=&quot;5&quot;/&gt;&lt;property id=&quot;20300&quot; value=&quot;Slide 68&quot;/&gt;&lt;property id=&quot;20307&quot; value=&quot;391&quot;/&gt;&lt;/object&gt;&lt;object type=&quot;3&quot; unique_id=&quot;69871&quot;&gt;&lt;property id=&quot;20148&quot; value=&quot;5&quot;/&gt;&lt;property id=&quot;20300&quot; value=&quot;Slide 69 - &amp;quot;Capitol Clock Letters &amp;quot;&quot;/&gt;&lt;property id=&quot;20307&quot; value=&quot;412&quot;/&gt;&lt;/object&gt;&lt;object type=&quot;3&quot; unique_id=&quot;69872&quot;&gt;&lt;property id=&quot;20148&quot; value=&quot;5&quot;/&gt;&lt;property id=&quot;20300&quot; value=&quot;Slide 70 - &amp;quot;Capitol Begins with a Line &amp;quot;&quot;/&gt;&lt;property id=&quot;20307&quot; value=&quot;413&quot;/&gt;&lt;/object&gt;&lt;object type=&quot;3&quot; unique_id=&quot;69873&quot;&gt;&lt;property id=&quot;20148&quot; value=&quot;5&quot;/&gt;&lt;property id=&quot;20300&quot; value=&quot;Slide 71 - &amp;quot;Capitol Begins with a diagonal line  &amp;quot;&quot;/&gt;&lt;property id=&quot;20307&quot; value=&quot;414&quot;/&gt;&lt;/object&gt;&lt;object type=&quot;3&quot; unique_id=&quot;69874&quot;&gt;&lt;property id=&quot;20148&quot; value=&quot;5&quot;/&gt;&lt;property id=&quot;20300&quot; value=&quot;Slide 72 - &amp;quot;Lower Case Clock Letters &amp;quot;&quot;/&gt;&lt;property id=&quot;20307&quot; value=&quot;410&quot;/&gt;&lt;/object&gt;&lt;object type=&quot;3&quot; unique_id=&quot;69875&quot;&gt;&lt;property id=&quot;20148&quot; value=&quot;5&quot;/&gt;&lt;property id=&quot;20300&quot; value=&quot;Slide 73 - &amp;quot;Lower Case Begin with lines &amp;quot;&quot;/&gt;&lt;property id=&quot;20307&quot; value=&quot;411&quot;/&gt;&lt;/object&gt;&lt;object type=&quot;3&quot; unique_id=&quot;69876&quot;&gt;&lt;property id=&quot;20148&quot; value=&quot;5&quot;/&gt;&lt;property id=&quot;20300&quot; value=&quot;Slide 74 - &amp;quot;1, 2 or 3 Lines?&amp;quot;&quot;/&gt;&lt;property id=&quot;20307&quot; value=&quot;407&quot;/&gt;&lt;/object&gt;&lt;object type=&quot;3&quot; unique_id=&quot;69877&quot;&gt;&lt;property id=&quot;20148&quot; value=&quot;5&quot;/&gt;&lt;property id=&quot;20300&quot; value=&quot;Slide 75 - &amp;quot;Handwriting Principles &amp;quot;&quot;/&gt;&lt;property id=&quot;20307&quot; value=&quot;400&quot;/&gt;&lt;/object&gt;&lt;object type=&quot;3&quot; unique_id=&quot;69878&quot;&gt;&lt;property id=&quot;20148&quot; value=&quot;5&quot;/&gt;&lt;property id=&quot;20300&quot; value=&quot;Slide 76 - &amp;quot;Handwriting Principles &amp;quot;&quot;/&gt;&lt;property id=&quot;20307&quot; value=&quot;401&quot;/&gt;&lt;/object&gt;&lt;object type=&quot;3&quot; unique_id=&quot;69879&quot;&gt;&lt;property id=&quot;20148&quot; value=&quot;5&quot;/&gt;&lt;property id=&quot;20300&quot; value=&quot;Slide 77&quot;/&gt;&lt;property id=&quot;20307&quot; value=&quot;394&quot;/&gt;&lt;/object&gt;&lt;object type=&quot;3&quot; unique_id=&quot;69880&quot;&gt;&lt;property id=&quot;20148&quot; value=&quot;5&quot;/&gt;&lt;property id=&quot;20300&quot; value=&quot;Slide 78&quot;/&gt;&lt;property id=&quot;20307&quot; value=&quot;396&quot;/&gt;&lt;/object&gt;&lt;object type=&quot;3&quot; unique_id=&quot;69881&quot;&gt;&lt;property id=&quot;20148&quot; value=&quot;5&quot;/&gt;&lt;property id=&quot;20300&quot; value=&quot;Slide 79&quot;/&gt;&lt;property id=&quot;20307&quot; value=&quot;397&quot;/&gt;&lt;/object&gt;&lt;object type=&quot;3&quot; unique_id=&quot;69882&quot;&gt;&lt;property id=&quot;20148&quot; value=&quot;5&quot;/&gt;&lt;property id=&quot;20300&quot; value=&quot;Slide 80 - &amp;quot;the b d reversal issue &amp;quot;&quot;/&gt;&lt;property id=&quot;20307&quot; value=&quot;409&quot;/&gt;&lt;/object&gt;&lt;object type=&quot;3&quot; unique_id=&quot;69883&quot;&gt;&lt;property id=&quot;20148&quot; value=&quot;5&quot;/&gt;&lt;property id=&quot;20300&quot; value=&quot;Slide 81 - &amp;quot;Instruction time on the 30 min lesson&amp;quot;&quot;/&gt;&lt;property id=&quot;20307&quot; value=&quot;415&quot;/&gt;&lt;/object&gt;&lt;object type=&quot;3&quot; unique_id=&quot;69968&quot;&gt;&lt;property id=&quot;20148&quot; value=&quot;5&quot;/&gt;&lt;property id=&quot;20300&quot; value=&quot;Slide 2 - &amp;quot;Schedule &amp;quot;&quot;/&gt;&lt;property id=&quot;20307&quot; value=&quot;41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cademicPresentation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7B6A5FA-AEDC-493D-A38F-607DB1F387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4505</Words>
  <Application>Microsoft Office PowerPoint</Application>
  <PresentationFormat>On-screen Show (4:3)</PresentationFormat>
  <Paragraphs>840</Paragraphs>
  <Slides>82</Slides>
  <Notes>30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82</vt:i4>
      </vt:variant>
    </vt:vector>
  </HeadingPairs>
  <TitlesOfParts>
    <vt:vector size="91" baseType="lpstr">
      <vt:lpstr>Arial</vt:lpstr>
      <vt:lpstr>Tw Cen MT</vt:lpstr>
      <vt:lpstr>Wingdings</vt:lpstr>
      <vt:lpstr>Wingdings 2</vt:lpstr>
      <vt:lpstr>Calibri</vt:lpstr>
      <vt:lpstr>VAG Rounded 30</vt:lpstr>
      <vt:lpstr>Futura Book</vt:lpstr>
      <vt:lpstr>MS PGothic</vt:lpstr>
      <vt:lpstr>AcademicPresentation1</vt:lpstr>
      <vt:lpstr>Specialized instruction in Written Expression: The challenges of Learning to Write </vt:lpstr>
      <vt:lpstr>Schedule </vt:lpstr>
      <vt:lpstr>Objectives</vt:lpstr>
      <vt:lpstr>Scoring the HWT Handwriting Screener </vt:lpstr>
      <vt:lpstr>Memory </vt:lpstr>
      <vt:lpstr>Memory </vt:lpstr>
      <vt:lpstr>Orientation  </vt:lpstr>
      <vt:lpstr>Placement  </vt:lpstr>
      <vt:lpstr>Sentence   </vt:lpstr>
      <vt:lpstr>Name    </vt:lpstr>
      <vt:lpstr>Other Concerns     </vt:lpstr>
      <vt:lpstr>On-line Scoring System </vt:lpstr>
      <vt:lpstr>Report </vt:lpstr>
      <vt:lpstr>Interpreting the Diagnostic Assessment </vt:lpstr>
      <vt:lpstr>Why Writing is so difficult!</vt:lpstr>
      <vt:lpstr>Assessment for Writing </vt:lpstr>
      <vt:lpstr>Basic Writing Battery </vt:lpstr>
      <vt:lpstr>Assessment for Writing </vt:lpstr>
      <vt:lpstr>Interpreting Handwriting BOE </vt:lpstr>
      <vt:lpstr>Assessment for Writing </vt:lpstr>
      <vt:lpstr>HWT Report </vt:lpstr>
      <vt:lpstr>Assessment for Writing </vt:lpstr>
      <vt:lpstr>HWT Report </vt:lpstr>
      <vt:lpstr>Assessment for Writing </vt:lpstr>
      <vt:lpstr>Interpreting Spelling </vt:lpstr>
      <vt:lpstr>Assessment for Writing </vt:lpstr>
      <vt:lpstr>WtW </vt:lpstr>
      <vt:lpstr>Grading a Spelling Inventory Practice </vt:lpstr>
      <vt:lpstr>Grading a Spelling Inventory </vt:lpstr>
      <vt:lpstr>Core Phonics </vt:lpstr>
      <vt:lpstr>Assessment for Writing </vt:lpstr>
      <vt:lpstr>Interpreting Grammar BOE</vt:lpstr>
      <vt:lpstr>Assessment for Writing </vt:lpstr>
      <vt:lpstr>TMG</vt:lpstr>
      <vt:lpstr>TMG </vt:lpstr>
      <vt:lpstr>Determining the Correct Writing Sequence (CWS)</vt:lpstr>
      <vt:lpstr>Rules for Scoring See Handout for Details</vt:lpstr>
      <vt:lpstr>Rules for Scoring See Handout for Details</vt:lpstr>
      <vt:lpstr>Rules for Scoring See Handout for Details</vt:lpstr>
      <vt:lpstr>Rules for Scoring See Handout for Details</vt:lpstr>
      <vt:lpstr>Rules for Scoring See Handout for Details</vt:lpstr>
      <vt:lpstr>Rules for Scoring See Handout for Details</vt:lpstr>
      <vt:lpstr>Rules for Scoring See Handout for Details</vt:lpstr>
      <vt:lpstr>Correct Writing Sequence </vt:lpstr>
      <vt:lpstr>Assessment for Writing </vt:lpstr>
      <vt:lpstr>Interpreting Written Composition</vt:lpstr>
      <vt:lpstr>Assessment for Writing </vt:lpstr>
      <vt:lpstr>Writing Rubric </vt:lpstr>
      <vt:lpstr>Assessment for Writing </vt:lpstr>
      <vt:lpstr>Handwriting Basics </vt:lpstr>
      <vt:lpstr>Research </vt:lpstr>
      <vt:lpstr>Dysgraphia  </vt:lpstr>
      <vt:lpstr>Visual-Spatial Processing </vt:lpstr>
      <vt:lpstr>Motor Planning </vt:lpstr>
      <vt:lpstr>Slide 55</vt:lpstr>
      <vt:lpstr>Slide 56</vt:lpstr>
      <vt:lpstr>Posture and Pencil Grip </vt:lpstr>
      <vt:lpstr>Handwriting Principles </vt:lpstr>
      <vt:lpstr>Slide 59</vt:lpstr>
      <vt:lpstr>Writing Tool Size </vt:lpstr>
      <vt:lpstr>Type of Handwriting System</vt:lpstr>
      <vt:lpstr>Type of handwriting system</vt:lpstr>
      <vt:lpstr>Slide 63</vt:lpstr>
      <vt:lpstr>Scope and Sequence </vt:lpstr>
      <vt:lpstr>Upper Vs Lower Case </vt:lpstr>
      <vt:lpstr>Slide 66</vt:lpstr>
      <vt:lpstr>Slide 67</vt:lpstr>
      <vt:lpstr>Slide 68</vt:lpstr>
      <vt:lpstr>Capitol Clock Letters </vt:lpstr>
      <vt:lpstr>Capitol Begins with a Line </vt:lpstr>
      <vt:lpstr>Capitol Begins with a diagonal line  </vt:lpstr>
      <vt:lpstr>Lower Case Clock Letters </vt:lpstr>
      <vt:lpstr>Lower Case Begin with lines </vt:lpstr>
      <vt:lpstr>1, 2 or 3 Lines?</vt:lpstr>
      <vt:lpstr>Handwriting Principles </vt:lpstr>
      <vt:lpstr>Handwriting Principles </vt:lpstr>
      <vt:lpstr>Slide 77</vt:lpstr>
      <vt:lpstr>Slide 78</vt:lpstr>
      <vt:lpstr>Slide 79</vt:lpstr>
      <vt:lpstr>the b d reversal issue </vt:lpstr>
      <vt:lpstr>Instruction time on the 30 min lesson</vt:lpstr>
      <vt:lpstr>30 Minute Lesson Plan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2011-12-28T16:04:36Z</dcterms:created>
  <dcterms:modified xsi:type="dcterms:W3CDTF">2012-11-20T20:44:54Z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TC101671251033</vt:lpwstr>
  </property>
</Properties>
</file>